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6" r:id="rId3"/>
    <p:sldId id="260" r:id="rId4"/>
    <p:sldId id="281" r:id="rId5"/>
    <p:sldId id="288" r:id="rId6"/>
    <p:sldId id="289" r:id="rId7"/>
    <p:sldId id="259" r:id="rId8"/>
    <p:sldId id="264" r:id="rId9"/>
    <p:sldId id="271" r:id="rId10"/>
    <p:sldId id="287" r:id="rId11"/>
    <p:sldId id="282" r:id="rId12"/>
    <p:sldId id="283" r:id="rId13"/>
    <p:sldId id="284" r:id="rId14"/>
    <p:sldId id="285" r:id="rId15"/>
    <p:sldId id="26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8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5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3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5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5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7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3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6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F625-D5EF-BE44-8B6D-266B121184FD}" type="datetimeFigureOut">
              <a:rPr lang="en-US" smtClean="0"/>
              <a:t>30/06/2014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8E67-36DE-A048-A2B9-C92691A34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sPOG3iThmRI" TargetMode="Externa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30 at 06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519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9529" y="226876"/>
            <a:ext cx="4443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Helvetica"/>
                <a:cs typeface="Helvetica"/>
              </a:rPr>
              <a:t>Introduction </a:t>
            </a:r>
            <a:r>
              <a:rPr lang="en-US" sz="2400" b="1" dirty="0">
                <a:solidFill>
                  <a:srgbClr val="FFFFFF"/>
                </a:solidFill>
                <a:latin typeface="Helvetica"/>
                <a:cs typeface="Helvetica"/>
              </a:rPr>
              <a:t>to developing </a:t>
            </a:r>
            <a:endParaRPr lang="en-US" sz="2400" b="1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Helvetica"/>
                <a:cs typeface="Helvetica"/>
              </a:rPr>
              <a:t>online </a:t>
            </a:r>
            <a:r>
              <a:rPr lang="en-US" sz="2400" b="1" dirty="0">
                <a:solidFill>
                  <a:srgbClr val="FFFFFF"/>
                </a:solidFill>
                <a:latin typeface="Helvetica"/>
                <a:cs typeface="Helvetica"/>
              </a:rPr>
              <a:t>educational resources </a:t>
            </a:r>
            <a:r>
              <a:rPr lang="en-US" sz="2400" b="1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3398" y="5832179"/>
            <a:ext cx="4835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Helvetica"/>
                <a:cs typeface="Helvetica"/>
              </a:rPr>
              <a:t>University Academic Support Forum </a:t>
            </a:r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2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1 </a:t>
            </a:r>
            <a:r>
              <a:rPr lang="en-US" sz="2000" b="1" dirty="0">
                <a:solidFill>
                  <a:srgbClr val="FFFFFF"/>
                </a:solidFill>
                <a:latin typeface="Helvetica"/>
                <a:cs typeface="Helvetica"/>
              </a:rPr>
              <a:t>July </a:t>
            </a:r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2014  Chelsea </a:t>
            </a:r>
            <a:r>
              <a:rPr lang="en-US" sz="2000" b="1" dirty="0">
                <a:solidFill>
                  <a:srgbClr val="FFFFFF"/>
                </a:solidFill>
                <a:latin typeface="Helvetica"/>
                <a:cs typeface="Helvetica"/>
              </a:rPr>
              <a:t>College of </a:t>
            </a:r>
            <a:r>
              <a:rPr lang="en-US" sz="2000" b="1" dirty="0" smtClean="0">
                <a:solidFill>
                  <a:srgbClr val="FFFFFF"/>
                </a:solidFill>
                <a:latin typeface="Helvetica"/>
                <a:cs typeface="Helvetica"/>
              </a:rPr>
              <a:t>Arts </a:t>
            </a:r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7161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30 at 07.12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086390"/>
          </a:xfrm>
          <a:prstGeom prst="rect">
            <a:avLst/>
          </a:prstGeom>
        </p:spPr>
      </p:pic>
      <p:pic>
        <p:nvPicPr>
          <p:cNvPr id="2" name="Picture 1" descr="CLL group mee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95" y="1842147"/>
            <a:ext cx="4119092" cy="308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200" dirty="0">
                <a:solidFill>
                  <a:srgbClr val="FFFFFF"/>
                </a:solidFill>
              </a:rPr>
              <a:t>UAL </a:t>
            </a:r>
            <a:r>
              <a:rPr lang="en-US" sz="3200" dirty="0">
                <a:solidFill>
                  <a:srgbClr val="FFFFFF"/>
                </a:solidFill>
              </a:rPr>
              <a:t>O</a:t>
            </a:r>
            <a:r>
              <a:rPr lang="en-US" sz="3200" dirty="0" smtClean="0">
                <a:solidFill>
                  <a:srgbClr val="FFFFFF"/>
                </a:solidFill>
              </a:rPr>
              <a:t>nline </a:t>
            </a:r>
            <a:r>
              <a:rPr lang="en-US" sz="3200" dirty="0">
                <a:solidFill>
                  <a:srgbClr val="FFFFFF"/>
                </a:solidFill>
              </a:rPr>
              <a:t>E</a:t>
            </a:r>
            <a:r>
              <a:rPr lang="en-US" sz="3200" dirty="0" smtClean="0">
                <a:solidFill>
                  <a:srgbClr val="FFFFFF"/>
                </a:solidFill>
              </a:rPr>
              <a:t>ducational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T</a:t>
            </a:r>
            <a:r>
              <a:rPr lang="en-US" sz="3200" dirty="0" smtClean="0">
                <a:solidFill>
                  <a:srgbClr val="FFFFFF"/>
                </a:solidFill>
              </a:rPr>
              <a:t>ools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010"/>
            <a:ext cx="8229600" cy="50699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u="sng" dirty="0">
                <a:solidFill>
                  <a:srgbClr val="FFFFFF"/>
                </a:solidFill>
              </a:rPr>
              <a:t>http://</a:t>
            </a:r>
            <a:r>
              <a:rPr lang="en-US" u="sng" dirty="0" err="1">
                <a:solidFill>
                  <a:srgbClr val="FFFFFF"/>
                </a:solidFill>
              </a:rPr>
              <a:t>moodle.arts.ac.uk</a:t>
            </a:r>
            <a:r>
              <a:rPr lang="en-US" u="sng" dirty="0">
                <a:solidFill>
                  <a:srgbClr val="FFFFFF"/>
                </a:solidFill>
              </a:rPr>
              <a:t>/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u="sng" dirty="0">
                <a:solidFill>
                  <a:srgbClr val="FFFFFF"/>
                </a:solidFill>
              </a:rPr>
              <a:t>http://</a:t>
            </a:r>
            <a:r>
              <a:rPr lang="en-US" u="sng" dirty="0" err="1">
                <a:solidFill>
                  <a:srgbClr val="FFFFFF"/>
                </a:solidFill>
              </a:rPr>
              <a:t>workflow.arts.ac.uk</a:t>
            </a:r>
            <a:r>
              <a:rPr lang="en-US" u="sng" dirty="0">
                <a:solidFill>
                  <a:srgbClr val="FFFFFF"/>
                </a:solidFill>
              </a:rPr>
              <a:t>/</a:t>
            </a:r>
            <a:br>
              <a:rPr lang="en-US" u="sng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r>
              <a:rPr lang="en-US" u="sng" dirty="0">
                <a:solidFill>
                  <a:srgbClr val="FFFFFF"/>
                </a:solidFill>
              </a:rPr>
              <a:t>http://</a:t>
            </a:r>
            <a:r>
              <a:rPr lang="en-US" u="sng" dirty="0" err="1">
                <a:solidFill>
                  <a:srgbClr val="FFFFFF"/>
                </a:solidFill>
              </a:rPr>
              <a:t>myblog.arts.ac.uk</a:t>
            </a:r>
            <a:r>
              <a:rPr lang="en-US" u="sng" dirty="0">
                <a:solidFill>
                  <a:srgbClr val="FFFFFF"/>
                </a:solidFill>
              </a:rPr>
              <a:t>/</a:t>
            </a:r>
            <a:br>
              <a:rPr lang="en-US" u="sng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r>
              <a:rPr lang="en-US" u="sng" dirty="0">
                <a:solidFill>
                  <a:srgbClr val="FFFFFF"/>
                </a:solidFill>
              </a:rPr>
              <a:t>http://</a:t>
            </a:r>
            <a:r>
              <a:rPr lang="en-US" u="sng" dirty="0" err="1">
                <a:solidFill>
                  <a:srgbClr val="FFFFFF"/>
                </a:solidFill>
              </a:rPr>
              <a:t>commonplace.arts.ac.uk</a:t>
            </a:r>
            <a:r>
              <a:rPr lang="en-US" u="sng" dirty="0">
                <a:solidFill>
                  <a:srgbClr val="FFFFFF"/>
                </a:solidFill>
              </a:rPr>
              <a:t>/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8151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30 at 17.14.33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8" y="858142"/>
            <a:ext cx="8496724" cy="51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5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sitors_and_residents_map_blank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>
          <a:xfrm>
            <a:off x="457200" y="617538"/>
            <a:ext cx="8229600" cy="5508625"/>
          </a:xfrm>
        </p:spPr>
      </p:pic>
    </p:spTree>
    <p:extLst>
      <p:ext uri="{BB962C8B-B14F-4D97-AF65-F5344CB8AC3E}">
        <p14:creationId xmlns:p14="http://schemas.microsoft.com/office/powerpoint/2010/main" val="349216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1" y="617538"/>
            <a:ext cx="7792038" cy="5508625"/>
          </a:xfrm>
        </p:spPr>
      </p:pic>
    </p:spTree>
    <p:extLst>
      <p:ext uri="{BB962C8B-B14F-4D97-AF65-F5344CB8AC3E}">
        <p14:creationId xmlns:p14="http://schemas.microsoft.com/office/powerpoint/2010/main" val="50405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12 at 17.5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19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30 at 07.1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Helvetica"/>
                <a:cs typeface="Helvetica"/>
              </a:rPr>
              <a:t>MY </a:t>
            </a:r>
            <a:r>
              <a:rPr lang="en-US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0676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DIAL (2011 to Date)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Digital Integration into arts learning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SCORE </a:t>
            </a:r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(2011 - 2012)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Support Centre for Open Resources in Education (Open University)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ALTO (2009 - 2012)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Arts Learning &amp; Teaching Online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PROCESS.ARTS (2006 – to Date)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Sharing Open Educational resources OERs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8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12 at 17.50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1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681" y="1430239"/>
            <a:ext cx="7608082" cy="46225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CLOSED (Login)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OPEN (Sharing, download and reuse)</a:t>
            </a:r>
          </a:p>
          <a:p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INSTITUTIONAL (Top down)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GRASSROOTS (Individual/group)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IN-HOUSE (VLE)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COMMERCIAL (Easy, Contract and Fees)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FREE (Specialist, Open Source)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7641" y="562208"/>
            <a:ext cx="2837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Helvetica"/>
                <a:cs typeface="Helvetica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419428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96" y="1281496"/>
            <a:ext cx="7894100" cy="49543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ACADEMIC (Research)</a:t>
            </a:r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TECHNICAL (</a:t>
            </a: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Instructional</a:t>
            </a: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PRACTICE (Personal)</a:t>
            </a:r>
          </a:p>
          <a:p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FORMAL (Learning Design, e-learning)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INFORMAL (Experimental, agile)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RICH MEDIA (Technical skills)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DATA (Metadata)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LICENCE (CC)</a:t>
            </a:r>
          </a:p>
          <a:p>
            <a:endParaRPr lang="en-US" sz="20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IDENTITY (Presence)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ONLINE COMMUNITIES (People sharing)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SUPPORT (Stewarding)</a:t>
            </a:r>
            <a:endParaRPr lang="en-US" sz="200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8067" y="402021"/>
            <a:ext cx="19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Helvetica"/>
                <a:cs typeface="Helvetica"/>
              </a:rPr>
              <a:t>CONTEXT</a:t>
            </a:r>
            <a:endParaRPr lang="en-US" sz="2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0134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96" y="1109868"/>
            <a:ext cx="7894100" cy="4954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WHO</a:t>
            </a:r>
          </a:p>
          <a:p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Individual (who supports me?)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Group (CoP)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Course (MOODLE)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College (OER)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University (OER)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Sector (OER)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Unknown (OER)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WHY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Personal sharing </a:t>
            </a:r>
            <a:r>
              <a:rPr lang="en-US" sz="2000" smtClean="0">
                <a:solidFill>
                  <a:srgbClr val="FFFFFF"/>
                </a:solidFill>
                <a:latin typeface="Helvetica"/>
                <a:cs typeface="Helvetica"/>
              </a:rPr>
              <a:t>motivations (</a:t>
            </a:r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Own Time – </a:t>
            </a:r>
            <a:r>
              <a:rPr lang="en-US" sz="2000" dirty="0" smtClean="0">
                <a:solidFill>
                  <a:srgbClr val="FFFFFF"/>
                </a:solidFill>
              </a:rPr>
              <a:t>Specialist in </a:t>
            </a:r>
            <a:r>
              <a:rPr lang="en-US" sz="2000" smtClean="0">
                <a:solidFill>
                  <a:srgbClr val="FFFFFF"/>
                </a:solidFill>
              </a:rPr>
              <a:t>the field</a:t>
            </a:r>
            <a:r>
              <a:rPr lang="en-US" sz="2000" smtClean="0">
                <a:solidFill>
                  <a:srgbClr val="FFFFFF"/>
                </a:solidFill>
                <a:latin typeface="Helvetica"/>
                <a:cs typeface="Helvetica"/>
              </a:rPr>
              <a:t>)</a:t>
            </a:r>
            <a:endParaRPr lang="en-US" sz="20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Helvetica"/>
                <a:cs typeface="Helvetica"/>
              </a:rPr>
              <a:t>Required to by line manager or project (Work Time)</a:t>
            </a:r>
          </a:p>
          <a:p>
            <a:endParaRPr lang="en-US" sz="20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0435" y="378571"/>
            <a:ext cx="5725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Helvetica"/>
                <a:cs typeface="Helvetica"/>
              </a:rPr>
              <a:t>MOTIVATIONS </a:t>
            </a:r>
            <a:r>
              <a:rPr lang="en-US" sz="2800" dirty="0" smtClean="0">
                <a:solidFill>
                  <a:srgbClr val="FFFFFF"/>
                </a:solidFill>
                <a:latin typeface="Helvetica"/>
                <a:cs typeface="Helvetica"/>
              </a:rPr>
              <a:t>TIME &amp; SUPPORT</a:t>
            </a:r>
            <a:endParaRPr lang="en-US" sz="2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19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30 at 07.0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09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3993" y="174253"/>
            <a:ext cx="4309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DEFINITIONS DIAL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1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12 at 17.5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1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12 at 17.52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251</Words>
  <Application>Microsoft Macintosh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MY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UAL Online Educational Tools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the Arts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Authorised User</cp:lastModifiedBy>
  <cp:revision>44</cp:revision>
  <dcterms:created xsi:type="dcterms:W3CDTF">2014-05-12T16:54:17Z</dcterms:created>
  <dcterms:modified xsi:type="dcterms:W3CDTF">2014-07-01T08:27:11Z</dcterms:modified>
</cp:coreProperties>
</file>