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257" r:id="rId3"/>
    <p:sldId id="258" r:id="rId4"/>
    <p:sldId id="259" r:id="rId5"/>
    <p:sldId id="261" r:id="rId6"/>
    <p:sldId id="260" r:id="rId7"/>
    <p:sldId id="262" r:id="rId8"/>
    <p:sldId id="263" r:id="rId9"/>
    <p:sldId id="264" r:id="rId10"/>
    <p:sldId id="265" r:id="rId11"/>
    <p:sldId id="270" r:id="rId12"/>
    <p:sldId id="273" r:id="rId13"/>
    <p:sldId id="266" r:id="rId14"/>
    <p:sldId id="274" r:id="rId15"/>
    <p:sldId id="275" r:id="rId16"/>
    <p:sldId id="276" r:id="rId17"/>
    <p:sldId id="271"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gray"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364" autoAdjust="0"/>
  </p:normalViewPr>
  <p:slideViewPr>
    <p:cSldViewPr snapToGrid="0" snapToObjects="1">
      <p:cViewPr>
        <p:scale>
          <a:sx n="94" d="100"/>
          <a:sy n="94" d="100"/>
        </p:scale>
        <p:origin x="-2064"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9AA559-05AC-3F44-8058-3F2EF1DE4F0C}" type="datetimeFigureOut">
              <a:rPr lang="en-US" smtClean="0"/>
              <a:t>9/14/15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3D323F6-0F8E-0A4F-B424-5D744DC6C67C}" type="slidenum">
              <a:rPr lang="en-US" smtClean="0"/>
              <a:t>‹#›</a:t>
            </a:fld>
            <a:endParaRPr lang="en-US"/>
          </a:p>
        </p:txBody>
      </p:sp>
    </p:spTree>
    <p:extLst>
      <p:ext uri="{BB962C8B-B14F-4D97-AF65-F5344CB8AC3E}">
        <p14:creationId xmlns:p14="http://schemas.microsoft.com/office/powerpoint/2010/main" val="2922514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3A9396-DB9D-5843-90BB-7E962BDC2F57}" type="datetimeFigureOut">
              <a:rPr lang="en-US" smtClean="0"/>
              <a:t>9/14/15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CFE656-0333-7443-ACD7-728B8675DFF0}" type="slidenum">
              <a:rPr lang="en-US" smtClean="0"/>
              <a:t>‹#›</a:t>
            </a:fld>
            <a:endParaRPr lang="en-US"/>
          </a:p>
        </p:txBody>
      </p:sp>
    </p:spTree>
    <p:extLst>
      <p:ext uri="{BB962C8B-B14F-4D97-AF65-F5344CB8AC3E}">
        <p14:creationId xmlns:p14="http://schemas.microsoft.com/office/powerpoint/2010/main" val="36727417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and Introductions</a:t>
            </a:r>
            <a:endParaRPr lang="en-US" dirty="0"/>
          </a:p>
          <a:p>
            <a:endParaRPr lang="en-US" dirty="0" smtClean="0"/>
          </a:p>
          <a:p>
            <a:r>
              <a:rPr lang="en-US" dirty="0" smtClean="0"/>
              <a:t>About </a:t>
            </a:r>
            <a:r>
              <a:rPr lang="en-US" dirty="0" smtClean="0"/>
              <a:t>Title</a:t>
            </a:r>
          </a:p>
          <a:p>
            <a:endParaRPr lang="en-US" dirty="0" smtClean="0"/>
          </a:p>
          <a:p>
            <a:r>
              <a:rPr lang="en-US" dirty="0" smtClean="0"/>
              <a:t>Will describe what I mean by both terms</a:t>
            </a:r>
          </a:p>
          <a:p>
            <a:endParaRPr lang="en-US" baseline="0" dirty="0" smtClean="0"/>
          </a:p>
          <a:p>
            <a:r>
              <a:rPr lang="en-US" baseline="0" dirty="0" smtClean="0"/>
              <a:t>Make sense of open education landscape as we at UAL are experiencing 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solidFill>
              <a:latin typeface="+mn-lt"/>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latin typeface="+mn-lt"/>
                <a:cs typeface="+mn-cs"/>
              </a:rPr>
              <a:t>Look at the </a:t>
            </a:r>
            <a:r>
              <a:rPr lang="en-US" sz="1200" dirty="0" smtClean="0">
                <a:solidFill>
                  <a:schemeClr val="bg2"/>
                </a:solidFill>
                <a:latin typeface="Arial"/>
                <a:cs typeface="Arial"/>
              </a:rPr>
              <a:t>culture of sharing &amp; community embodied in the maker movement and how this can maybe support open educational practice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bg2"/>
              </a:solidFill>
              <a:latin typeface="Arial"/>
              <a:cs typeface="Arial"/>
            </a:endParaRPr>
          </a:p>
        </p:txBody>
      </p:sp>
      <p:sp>
        <p:nvSpPr>
          <p:cNvPr id="4" name="Slide Number Placeholder 3"/>
          <p:cNvSpPr>
            <a:spLocks noGrp="1"/>
          </p:cNvSpPr>
          <p:nvPr>
            <p:ph type="sldNum" sz="quarter" idx="10"/>
          </p:nvPr>
        </p:nvSpPr>
        <p:spPr/>
        <p:txBody>
          <a:bodyPr/>
          <a:lstStyle/>
          <a:p>
            <a:fld id="{70CFE656-0333-7443-ACD7-728B8675DFF0}" type="slidenum">
              <a:rPr lang="en-US" smtClean="0"/>
              <a:t>1</a:t>
            </a:fld>
            <a:endParaRPr lang="en-US"/>
          </a:p>
        </p:txBody>
      </p:sp>
    </p:spTree>
    <p:extLst>
      <p:ext uri="{BB962C8B-B14F-4D97-AF65-F5344CB8AC3E}">
        <p14:creationId xmlns:p14="http://schemas.microsoft.com/office/powerpoint/2010/main" val="524887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err="1" smtClean="0">
                <a:solidFill>
                  <a:schemeClr val="tx1"/>
                </a:solidFill>
                <a:effectLst/>
                <a:latin typeface="+mn-lt"/>
                <a:ea typeface="+mn-ea"/>
                <a:cs typeface="+mn-cs"/>
              </a:rPr>
              <a:t>Upcycling</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Ceramics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Printmaking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Digital fabrication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Physical computing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Casting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t>
            </a:r>
            <a:r>
              <a:rPr lang="en-US" sz="1200" kern="1200" smtClean="0">
                <a:solidFill>
                  <a:schemeClr val="tx1"/>
                </a:solidFill>
                <a:effectLst/>
                <a:latin typeface="+mn-lt"/>
                <a:ea typeface="+mn-ea"/>
                <a:cs typeface="+mn-cs"/>
              </a:rPr>
              <a:t>eb </a:t>
            </a:r>
            <a:r>
              <a:rPr lang="en-US" sz="1200" kern="1200" dirty="0" smtClean="0">
                <a:solidFill>
                  <a:schemeClr val="tx1"/>
                </a:solidFill>
                <a:effectLst/>
                <a:latin typeface="+mn-lt"/>
                <a:ea typeface="+mn-ea"/>
                <a:cs typeface="+mn-cs"/>
              </a:rPr>
              <a:t>building</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0CFE656-0333-7443-ACD7-728B8675DFF0}" type="slidenum">
              <a:rPr lang="en-US" smtClean="0"/>
              <a:t>10</a:t>
            </a:fld>
            <a:endParaRPr lang="en-US"/>
          </a:p>
        </p:txBody>
      </p:sp>
    </p:spTree>
    <p:extLst>
      <p:ext uri="{BB962C8B-B14F-4D97-AF65-F5344CB8AC3E}">
        <p14:creationId xmlns:p14="http://schemas.microsoft.com/office/powerpoint/2010/main" val="748506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Digital</a:t>
            </a:r>
            <a:r>
              <a:rPr lang="en-US" baseline="0" dirty="0" smtClean="0"/>
              <a:t> making experimentation at CCW</a:t>
            </a:r>
          </a:p>
          <a:p>
            <a:endParaRPr lang="en-US" baseline="0" dirty="0" smtClean="0"/>
          </a:p>
          <a:p>
            <a:r>
              <a:rPr lang="en-US" baseline="0" dirty="0" smtClean="0"/>
              <a:t>Channel into the hacker spirit  </a:t>
            </a:r>
            <a:endParaRPr lang="en-US" dirty="0"/>
          </a:p>
        </p:txBody>
      </p:sp>
      <p:sp>
        <p:nvSpPr>
          <p:cNvPr id="4" name="Slide Number Placeholder 3"/>
          <p:cNvSpPr>
            <a:spLocks noGrp="1"/>
          </p:cNvSpPr>
          <p:nvPr>
            <p:ph type="sldNum" sz="quarter" idx="10"/>
          </p:nvPr>
        </p:nvSpPr>
        <p:spPr/>
        <p:txBody>
          <a:bodyPr/>
          <a:lstStyle/>
          <a:p>
            <a:fld id="{70CFE656-0333-7443-ACD7-728B8675DFF0}" type="slidenum">
              <a:rPr lang="en-US" smtClean="0"/>
              <a:t>12</a:t>
            </a:fld>
            <a:endParaRPr lang="en-US"/>
          </a:p>
        </p:txBody>
      </p:sp>
    </p:spTree>
    <p:extLst>
      <p:ext uri="{BB962C8B-B14F-4D97-AF65-F5344CB8AC3E}">
        <p14:creationId xmlns:p14="http://schemas.microsoft.com/office/powerpoint/2010/main" val="2706924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UAL to acknowledge </a:t>
            </a:r>
            <a:r>
              <a:rPr lang="en-US" dirty="0" smtClean="0"/>
              <a:t>the maker movement and digital making </a:t>
            </a:r>
          </a:p>
          <a:p>
            <a:endParaRPr lang="en-US" dirty="0" smtClean="0"/>
          </a:p>
          <a:p>
            <a:r>
              <a:rPr lang="en-US" dirty="0" smtClean="0"/>
              <a:t>Build a community in-house and</a:t>
            </a:r>
            <a:r>
              <a:rPr lang="en-US" baseline="0" dirty="0" smtClean="0"/>
              <a:t> externally</a:t>
            </a:r>
            <a:endParaRPr lang="en-US" dirty="0"/>
          </a:p>
        </p:txBody>
      </p:sp>
      <p:sp>
        <p:nvSpPr>
          <p:cNvPr id="4" name="Slide Number Placeholder 3"/>
          <p:cNvSpPr>
            <a:spLocks noGrp="1"/>
          </p:cNvSpPr>
          <p:nvPr>
            <p:ph type="sldNum" sz="quarter" idx="10"/>
          </p:nvPr>
        </p:nvSpPr>
        <p:spPr/>
        <p:txBody>
          <a:bodyPr/>
          <a:lstStyle/>
          <a:p>
            <a:fld id="{70CFE656-0333-7443-ACD7-728B8675DFF0}" type="slidenum">
              <a:rPr lang="en-US" smtClean="0"/>
              <a:t>13</a:t>
            </a:fld>
            <a:endParaRPr lang="en-US"/>
          </a:p>
        </p:txBody>
      </p:sp>
    </p:spTree>
    <p:extLst>
      <p:ext uri="{BB962C8B-B14F-4D97-AF65-F5344CB8AC3E}">
        <p14:creationId xmlns:p14="http://schemas.microsoft.com/office/powerpoint/2010/main" val="2290502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sure what this looks like</a:t>
            </a:r>
          </a:p>
          <a:p>
            <a:endParaRPr lang="en-US" dirty="0" smtClean="0"/>
          </a:p>
          <a:p>
            <a:r>
              <a:rPr lang="en-US" dirty="0" smtClean="0"/>
              <a:t>Will</a:t>
            </a:r>
            <a:r>
              <a:rPr lang="en-US" baseline="0" dirty="0" smtClean="0"/>
              <a:t> be different for each course and college </a:t>
            </a:r>
          </a:p>
          <a:p>
            <a:endParaRPr lang="en-US" baseline="0" dirty="0" smtClean="0"/>
          </a:p>
          <a:p>
            <a:r>
              <a:rPr lang="en-US" baseline="0" dirty="0" smtClean="0"/>
              <a:t>Pop up </a:t>
            </a:r>
            <a:r>
              <a:rPr lang="en-US" baseline="0" dirty="0" err="1" smtClean="0"/>
              <a:t>MakerSpace</a:t>
            </a:r>
            <a:r>
              <a:rPr lang="en-US" baseline="0" dirty="0" smtClean="0"/>
              <a:t> is one idea</a:t>
            </a:r>
            <a:r>
              <a:rPr lang="en-US" dirty="0" smtClean="0"/>
              <a:t> </a:t>
            </a:r>
            <a:endParaRPr lang="en-US" dirty="0"/>
          </a:p>
        </p:txBody>
      </p:sp>
      <p:sp>
        <p:nvSpPr>
          <p:cNvPr id="4" name="Slide Number Placeholder 3"/>
          <p:cNvSpPr>
            <a:spLocks noGrp="1"/>
          </p:cNvSpPr>
          <p:nvPr>
            <p:ph type="sldNum" sz="quarter" idx="10"/>
          </p:nvPr>
        </p:nvSpPr>
        <p:spPr/>
        <p:txBody>
          <a:bodyPr/>
          <a:lstStyle/>
          <a:p>
            <a:fld id="{70CFE656-0333-7443-ACD7-728B8675DFF0}" type="slidenum">
              <a:rPr lang="en-US" smtClean="0"/>
              <a:t>14</a:t>
            </a:fld>
            <a:endParaRPr lang="en-US"/>
          </a:p>
        </p:txBody>
      </p:sp>
    </p:spTree>
    <p:extLst>
      <p:ext uri="{BB962C8B-B14F-4D97-AF65-F5344CB8AC3E}">
        <p14:creationId xmlns:p14="http://schemas.microsoft.com/office/powerpoint/2010/main" val="456289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Conclude</a:t>
            </a:r>
          </a:p>
          <a:p>
            <a:endParaRPr lang="en-US" dirty="0" smtClean="0"/>
          </a:p>
          <a:p>
            <a:r>
              <a:rPr lang="en-US" dirty="0" smtClean="0"/>
              <a:t>FINALY something</a:t>
            </a:r>
            <a:r>
              <a:rPr lang="en-US" baseline="0" dirty="0" smtClean="0"/>
              <a:t> I feel bring all this </a:t>
            </a:r>
            <a:r>
              <a:rPr lang="en-US" baseline="0" dirty="0" smtClean="0"/>
              <a:t>together</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Actual - Physical eco system - </a:t>
            </a:r>
            <a:r>
              <a:rPr lang="en-US" baseline="0" dirty="0" err="1" smtClean="0"/>
              <a:t>Makerspaces</a:t>
            </a:r>
            <a:r>
              <a:rPr lang="en-US" baseline="0" dirty="0" smtClean="0"/>
              <a:t> &amp; OWN community &amp; UAL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Sector collaborations industry and arts groups</a:t>
            </a:r>
          </a:p>
          <a:p>
            <a:endParaRPr lang="en-US" baseline="0" dirty="0" smtClean="0"/>
          </a:p>
          <a:p>
            <a:r>
              <a:rPr lang="en-US" baseline="0" dirty="0" smtClean="0"/>
              <a:t>Expanded network – national and international relevance</a:t>
            </a:r>
            <a:endParaRPr lang="en-US" dirty="0"/>
          </a:p>
        </p:txBody>
      </p:sp>
      <p:sp>
        <p:nvSpPr>
          <p:cNvPr id="4" name="Slide Number Placeholder 3"/>
          <p:cNvSpPr>
            <a:spLocks noGrp="1"/>
          </p:cNvSpPr>
          <p:nvPr>
            <p:ph type="sldNum" sz="quarter" idx="10"/>
          </p:nvPr>
        </p:nvSpPr>
        <p:spPr/>
        <p:txBody>
          <a:bodyPr/>
          <a:lstStyle/>
          <a:p>
            <a:fld id="{70CFE656-0333-7443-ACD7-728B8675DFF0}" type="slidenum">
              <a:rPr lang="en-US" smtClean="0"/>
              <a:t>15</a:t>
            </a:fld>
            <a:endParaRPr lang="en-US"/>
          </a:p>
        </p:txBody>
      </p:sp>
    </p:spTree>
    <p:extLst>
      <p:ext uri="{BB962C8B-B14F-4D97-AF65-F5344CB8AC3E}">
        <p14:creationId xmlns:p14="http://schemas.microsoft.com/office/powerpoint/2010/main" val="456289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How can</a:t>
            </a:r>
            <a:r>
              <a:rPr lang="en-US" baseline="0" dirty="0" smtClean="0"/>
              <a:t> we understand the value if we don</a:t>
            </a:r>
            <a:r>
              <a:rPr lang="fr-FR" baseline="0" dirty="0" smtClean="0"/>
              <a:t>’</a:t>
            </a:r>
            <a:r>
              <a:rPr lang="en-US" baseline="0" dirty="0" smtClean="0"/>
              <a:t>t engage</a:t>
            </a:r>
          </a:p>
          <a:p>
            <a:endParaRPr lang="en-US" baseline="0" dirty="0" smtClean="0"/>
          </a:p>
          <a:p>
            <a:r>
              <a:rPr lang="en-US" baseline="0" dirty="0" smtClean="0"/>
              <a:t>Become more mainstream and then become a problem – play catch up</a:t>
            </a:r>
          </a:p>
          <a:p>
            <a:endParaRPr lang="en-US" baseline="0" dirty="0" smtClean="0"/>
          </a:p>
          <a:p>
            <a:r>
              <a:rPr lang="en-US" baseline="0" dirty="0" smtClean="0"/>
              <a:t>Who’s responsible for progressing digital L&amp;T enhancement &amp; emergent practices – course or the institution?  </a:t>
            </a:r>
            <a:endParaRPr lang="en-US" dirty="0"/>
          </a:p>
        </p:txBody>
      </p:sp>
      <p:sp>
        <p:nvSpPr>
          <p:cNvPr id="4" name="Slide Number Placeholder 3"/>
          <p:cNvSpPr>
            <a:spLocks noGrp="1"/>
          </p:cNvSpPr>
          <p:nvPr>
            <p:ph type="sldNum" sz="quarter" idx="10"/>
          </p:nvPr>
        </p:nvSpPr>
        <p:spPr/>
        <p:txBody>
          <a:bodyPr/>
          <a:lstStyle/>
          <a:p>
            <a:fld id="{70CFE656-0333-7443-ACD7-728B8675DFF0}" type="slidenum">
              <a:rPr lang="en-US" smtClean="0"/>
              <a:t>2</a:t>
            </a:fld>
            <a:endParaRPr lang="en-US"/>
          </a:p>
        </p:txBody>
      </p:sp>
    </p:spTree>
    <p:extLst>
      <p:ext uri="{BB962C8B-B14F-4D97-AF65-F5344CB8AC3E}">
        <p14:creationId xmlns:p14="http://schemas.microsoft.com/office/powerpoint/2010/main" val="442227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Open Ed and digital making are DLs and need</a:t>
            </a:r>
            <a:r>
              <a:rPr lang="en-US" baseline="0" dirty="0" smtClean="0"/>
              <a:t> </a:t>
            </a:r>
            <a:r>
              <a:rPr lang="en-US" dirty="0" smtClean="0"/>
              <a:t>supporting:</a:t>
            </a:r>
          </a:p>
          <a:p>
            <a:endParaRPr lang="en-US" baseline="0" dirty="0" smtClean="0"/>
          </a:p>
          <a:p>
            <a:r>
              <a:rPr lang="en-US" baseline="0" dirty="0" smtClean="0"/>
              <a:t>Reach groups unlikely to have been engaged </a:t>
            </a:r>
          </a:p>
          <a:p>
            <a:endParaRPr lang="en-US" baseline="0" dirty="0" smtClean="0"/>
          </a:p>
          <a:p>
            <a:r>
              <a:rPr lang="en-US" baseline="0" dirty="0" smtClean="0"/>
              <a:t>DLs are often not gained through a prescribed set of competences</a:t>
            </a:r>
          </a:p>
          <a:p>
            <a:endParaRPr lang="en-US" baseline="0" dirty="0" smtClean="0"/>
          </a:p>
          <a:p>
            <a:r>
              <a:rPr lang="en-US" baseline="0" dirty="0" smtClean="0"/>
              <a:t>DLs are complex and sometimes conceptually difficult to understand, they are personal/individual</a:t>
            </a:r>
          </a:p>
          <a:p>
            <a:endParaRPr lang="en-US" baseline="0" dirty="0" smtClean="0"/>
          </a:p>
          <a:p>
            <a:r>
              <a:rPr lang="en-US" baseline="0" dirty="0" smtClean="0"/>
              <a:t>They are affective as well as skills based, and they should therefore not be over simplified or too prescribed</a:t>
            </a:r>
          </a:p>
          <a:p>
            <a:endParaRPr lang="en-US" baseline="0" dirty="0" smtClean="0"/>
          </a:p>
          <a:p>
            <a:r>
              <a:rPr lang="en-US" baseline="0" dirty="0" smtClean="0"/>
              <a:t>We need time, space and support to assess our individual DL abilities, anxieties and needs.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0CFE656-0333-7443-ACD7-728B8675DFF0}" type="slidenum">
              <a:rPr lang="en-US" smtClean="0"/>
              <a:t>3</a:t>
            </a:fld>
            <a:endParaRPr lang="en-US"/>
          </a:p>
        </p:txBody>
      </p:sp>
    </p:spTree>
    <p:extLst>
      <p:ext uri="{BB962C8B-B14F-4D97-AF65-F5344CB8AC3E}">
        <p14:creationId xmlns:p14="http://schemas.microsoft.com/office/powerpoint/2010/main" val="1767285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Jump </a:t>
            </a:r>
            <a:r>
              <a:rPr lang="en-US" dirty="0" smtClean="0"/>
              <a:t>on the Band </a:t>
            </a:r>
            <a:r>
              <a:rPr lang="en-US" baseline="0" dirty="0" smtClean="0"/>
              <a:t>Wagon with trendy openness like </a:t>
            </a:r>
            <a:r>
              <a:rPr lang="en-US" baseline="0" dirty="0" smtClean="0"/>
              <a:t>MOOCs</a:t>
            </a:r>
          </a:p>
          <a:p>
            <a:endParaRPr lang="en-US" baseline="0" dirty="0" smtClean="0"/>
          </a:p>
          <a:p>
            <a:r>
              <a:rPr lang="en-US" baseline="0" dirty="0" smtClean="0"/>
              <a:t>Or </a:t>
            </a:r>
          </a:p>
          <a:p>
            <a:endParaRPr lang="en-US" baseline="0" dirty="0" smtClean="0"/>
          </a:p>
          <a:p>
            <a:r>
              <a:rPr lang="en-US" baseline="0" dirty="0" smtClean="0"/>
              <a:t>Yes we are doing that so no need for anyone else to do it …. We need to share experiences more &amp; lesson learned</a:t>
            </a:r>
            <a:endParaRPr lang="en-US" dirty="0"/>
          </a:p>
        </p:txBody>
      </p:sp>
      <p:sp>
        <p:nvSpPr>
          <p:cNvPr id="4" name="Slide Number Placeholder 3"/>
          <p:cNvSpPr>
            <a:spLocks noGrp="1"/>
          </p:cNvSpPr>
          <p:nvPr>
            <p:ph type="sldNum" sz="quarter" idx="10"/>
          </p:nvPr>
        </p:nvSpPr>
        <p:spPr/>
        <p:txBody>
          <a:bodyPr/>
          <a:lstStyle/>
          <a:p>
            <a:fld id="{70CFE656-0333-7443-ACD7-728B8675DFF0}" type="slidenum">
              <a:rPr lang="en-US" smtClean="0"/>
              <a:t>4</a:t>
            </a:fld>
            <a:endParaRPr lang="en-US"/>
          </a:p>
        </p:txBody>
      </p:sp>
    </p:spTree>
    <p:extLst>
      <p:ext uri="{BB962C8B-B14F-4D97-AF65-F5344CB8AC3E}">
        <p14:creationId xmlns:p14="http://schemas.microsoft.com/office/powerpoint/2010/main" val="269129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Dave Snowden</a:t>
            </a:r>
            <a:endParaRPr lang="en-US" dirty="0" smtClean="0"/>
          </a:p>
          <a:p>
            <a:endParaRPr lang="en-US" dirty="0" smtClean="0"/>
          </a:p>
          <a:p>
            <a:r>
              <a:rPr lang="en-US" dirty="0" smtClean="0"/>
              <a:t>I’m no </a:t>
            </a:r>
            <a:r>
              <a:rPr lang="en-US" dirty="0" smtClean="0"/>
              <a:t>expert (could</a:t>
            </a:r>
            <a:r>
              <a:rPr lang="en-US" baseline="0" dirty="0" smtClean="0"/>
              <a:t> spend whole presentation on </a:t>
            </a:r>
            <a:r>
              <a:rPr lang="en-US" baseline="0" dirty="0" err="1" smtClean="0"/>
              <a:t>Cynefin</a:t>
            </a:r>
            <a:r>
              <a:rPr lang="en-US" dirty="0" smtClean="0"/>
              <a:t>)</a:t>
            </a:r>
          </a:p>
          <a:p>
            <a:endParaRPr lang="en-US" dirty="0" smtClean="0"/>
          </a:p>
          <a:p>
            <a:r>
              <a:rPr lang="en-US" dirty="0" smtClean="0"/>
              <a:t>But </a:t>
            </a:r>
            <a:r>
              <a:rPr lang="en-US" dirty="0" smtClean="0"/>
              <a:t>its useful to try</a:t>
            </a:r>
            <a:r>
              <a:rPr lang="en-US" baseline="0" dirty="0" smtClean="0"/>
              <a:t> and make sense of digital </a:t>
            </a:r>
            <a:r>
              <a:rPr lang="en-US" baseline="0" dirty="0" smtClean="0"/>
              <a:t>literacies and changing thinking on how to approach DLs</a:t>
            </a:r>
          </a:p>
          <a:p>
            <a:endParaRPr lang="en-US" baseline="0" dirty="0" smtClean="0"/>
          </a:p>
          <a:p>
            <a:r>
              <a:rPr lang="en-US" baseline="0" dirty="0" smtClean="0"/>
              <a:t>No good place or bad place – transitions – good place &amp; bad places out of context </a:t>
            </a:r>
          </a:p>
          <a:p>
            <a:endParaRPr lang="en-US" dirty="0" smtClean="0"/>
          </a:p>
          <a:p>
            <a:r>
              <a:rPr lang="en-US" dirty="0" smtClean="0"/>
              <a:t>DISORDER - Are we comfortable in our state of disorder ? </a:t>
            </a:r>
            <a:r>
              <a:rPr lang="en-US" dirty="0" smtClean="0"/>
              <a:t>Not</a:t>
            </a:r>
            <a:r>
              <a:rPr lang="en-US" baseline="0" dirty="0" smtClean="0"/>
              <a:t> Known</a:t>
            </a:r>
            <a:endParaRPr lang="en-US" dirty="0" smtClean="0"/>
          </a:p>
          <a:p>
            <a:endParaRPr lang="en-US" dirty="0" smtClean="0"/>
          </a:p>
          <a:p>
            <a:r>
              <a:rPr lang="en-US" dirty="0" smtClean="0"/>
              <a:t>CHAOTIC</a:t>
            </a:r>
            <a:r>
              <a:rPr lang="en-US" baseline="0" dirty="0" smtClean="0"/>
              <a:t> - </a:t>
            </a:r>
            <a:r>
              <a:rPr lang="en-US" dirty="0" smtClean="0"/>
              <a:t>No</a:t>
            </a:r>
            <a:r>
              <a:rPr lang="en-US" baseline="0" dirty="0" smtClean="0"/>
              <a:t> constraints, r</a:t>
            </a:r>
            <a:r>
              <a:rPr lang="en-US" dirty="0" smtClean="0"/>
              <a:t>andom, temporary state – Wisdom of crowds – Lots of energy if created for innovation</a:t>
            </a:r>
          </a:p>
          <a:p>
            <a:endParaRPr lang="en-US" dirty="0" smtClean="0"/>
          </a:p>
          <a:p>
            <a:r>
              <a:rPr lang="en-US" dirty="0" smtClean="0"/>
              <a:t>PROBE – Work it out for ourselves - Partial constraints,</a:t>
            </a:r>
            <a:r>
              <a:rPr lang="en-US" baseline="0" dirty="0" smtClean="0"/>
              <a:t> </a:t>
            </a:r>
            <a:r>
              <a:rPr lang="en-US" dirty="0" smtClean="0"/>
              <a:t>constraints modified by behavior – uncertain - competing hypotheses (coherence &amp; shared practice) - Managing an evolutionary process (Children, manage constraints) - requisite diversity</a:t>
            </a:r>
          </a:p>
          <a:p>
            <a:endParaRPr lang="en-US" dirty="0" smtClean="0"/>
          </a:p>
          <a:p>
            <a:r>
              <a:rPr lang="en-US" dirty="0" smtClean="0"/>
              <a:t>EMERGENT COHERENCE into Ordered Systems</a:t>
            </a:r>
          </a:p>
          <a:p>
            <a:endParaRPr lang="en-US" dirty="0" smtClean="0"/>
          </a:p>
          <a:p>
            <a:r>
              <a:rPr lang="en-US" dirty="0" smtClean="0"/>
              <a:t>GOOD PRACTICE – GOVERNING CONSTRAINT - Limitations on what</a:t>
            </a:r>
            <a:r>
              <a:rPr lang="en-US" baseline="0" dirty="0" smtClean="0"/>
              <a:t> can be done – support human judgment – Own choices</a:t>
            </a:r>
            <a:endParaRPr lang="en-US" dirty="0" smtClean="0"/>
          </a:p>
          <a:p>
            <a:endParaRPr lang="en-US" dirty="0" smtClean="0"/>
          </a:p>
          <a:p>
            <a:r>
              <a:rPr lang="en-US" dirty="0" smtClean="0"/>
              <a:t>BEST PRACTICE – FIXED</a:t>
            </a:r>
            <a:r>
              <a:rPr lang="en-US" baseline="0" dirty="0" smtClean="0"/>
              <a:t> </a:t>
            </a:r>
            <a:r>
              <a:rPr lang="en-US" dirty="0" smtClean="0"/>
              <a:t>constraint</a:t>
            </a:r>
            <a:r>
              <a:rPr lang="en-US" baseline="0" dirty="0" smtClean="0"/>
              <a:t> one way – this is where work around happen if systems a too constrained - determines an outcome</a:t>
            </a:r>
            <a:endParaRPr lang="en-US" dirty="0" smtClean="0"/>
          </a:p>
        </p:txBody>
      </p:sp>
      <p:sp>
        <p:nvSpPr>
          <p:cNvPr id="4" name="Slide Number Placeholder 3"/>
          <p:cNvSpPr>
            <a:spLocks noGrp="1"/>
          </p:cNvSpPr>
          <p:nvPr>
            <p:ph type="sldNum" sz="quarter" idx="10"/>
          </p:nvPr>
        </p:nvSpPr>
        <p:spPr/>
        <p:txBody>
          <a:bodyPr/>
          <a:lstStyle/>
          <a:p>
            <a:fld id="{70CFE656-0333-7443-ACD7-728B8675DFF0}" type="slidenum">
              <a:rPr lang="en-US" smtClean="0"/>
              <a:t>5</a:t>
            </a:fld>
            <a:endParaRPr lang="en-US"/>
          </a:p>
        </p:txBody>
      </p:sp>
    </p:spTree>
    <p:extLst>
      <p:ext uri="{BB962C8B-B14F-4D97-AF65-F5344CB8AC3E}">
        <p14:creationId xmlns:p14="http://schemas.microsoft.com/office/powerpoint/2010/main" val="3621477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Failure</a:t>
            </a:r>
            <a:r>
              <a:rPr lang="en-US" baseline="0" dirty="0" smtClean="0"/>
              <a:t> or not what can we learn from the projects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Maybe too constrained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REF journal articles and conference proceedings must be available in an open-access form to be eligible for the next REF</a:t>
            </a:r>
          </a:p>
          <a:p>
            <a:endParaRPr lang="en-US" dirty="0"/>
          </a:p>
        </p:txBody>
      </p:sp>
      <p:sp>
        <p:nvSpPr>
          <p:cNvPr id="4" name="Slide Number Placeholder 3"/>
          <p:cNvSpPr>
            <a:spLocks noGrp="1"/>
          </p:cNvSpPr>
          <p:nvPr>
            <p:ph type="sldNum" sz="quarter" idx="10"/>
          </p:nvPr>
        </p:nvSpPr>
        <p:spPr/>
        <p:txBody>
          <a:bodyPr/>
          <a:lstStyle/>
          <a:p>
            <a:fld id="{70CFE656-0333-7443-ACD7-728B8675DFF0}" type="slidenum">
              <a:rPr lang="en-US" smtClean="0"/>
              <a:t>6</a:t>
            </a:fld>
            <a:endParaRPr lang="en-US"/>
          </a:p>
        </p:txBody>
      </p:sp>
    </p:spTree>
    <p:extLst>
      <p:ext uri="{BB962C8B-B14F-4D97-AF65-F5344CB8AC3E}">
        <p14:creationId xmlns:p14="http://schemas.microsoft.com/office/powerpoint/2010/main" val="2652640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Could apply to </a:t>
            </a:r>
            <a:r>
              <a:rPr lang="en-US" dirty="0" smtClean="0"/>
              <a:t>ANY </a:t>
            </a:r>
            <a:r>
              <a:rPr lang="en-US" dirty="0" smtClean="0"/>
              <a:t>digital </a:t>
            </a:r>
            <a:r>
              <a:rPr lang="en-US" dirty="0" smtClean="0"/>
              <a:t>literacy</a:t>
            </a:r>
            <a:r>
              <a:rPr lang="en-US" baseline="0" dirty="0" smtClean="0"/>
              <a:t> activity</a:t>
            </a:r>
            <a:endParaRPr lang="en-US" dirty="0" smtClean="0"/>
          </a:p>
          <a:p>
            <a:endParaRPr lang="en-US" dirty="0" smtClean="0"/>
          </a:p>
          <a:p>
            <a:r>
              <a:rPr lang="en-US" dirty="0" err="1" smtClean="0"/>
              <a:t>Homogenisation</a:t>
            </a:r>
            <a:r>
              <a:rPr lang="en-US" dirty="0" smtClean="0"/>
              <a:t> effects</a:t>
            </a:r>
            <a:r>
              <a:rPr lang="en-US" baseline="0" dirty="0" smtClean="0"/>
              <a:t> </a:t>
            </a:r>
            <a:r>
              <a:rPr lang="en-US" dirty="0" smtClean="0"/>
              <a:t>of institutional ownership</a:t>
            </a:r>
            <a:endParaRPr lang="en-US" dirty="0"/>
          </a:p>
        </p:txBody>
      </p:sp>
      <p:sp>
        <p:nvSpPr>
          <p:cNvPr id="4" name="Slide Number Placeholder 3"/>
          <p:cNvSpPr>
            <a:spLocks noGrp="1"/>
          </p:cNvSpPr>
          <p:nvPr>
            <p:ph type="sldNum" sz="quarter" idx="10"/>
          </p:nvPr>
        </p:nvSpPr>
        <p:spPr/>
        <p:txBody>
          <a:bodyPr/>
          <a:lstStyle/>
          <a:p>
            <a:fld id="{70CFE656-0333-7443-ACD7-728B8675DFF0}" type="slidenum">
              <a:rPr lang="en-US" smtClean="0"/>
              <a:t>7</a:t>
            </a:fld>
            <a:endParaRPr lang="en-US"/>
          </a:p>
        </p:txBody>
      </p:sp>
    </p:spTree>
    <p:extLst>
      <p:ext uri="{BB962C8B-B14F-4D97-AF65-F5344CB8AC3E}">
        <p14:creationId xmlns:p14="http://schemas.microsoft.com/office/powerpoint/2010/main" val="402502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solidFill>
                <a:srgbClr val="EEECE1"/>
              </a:solidFill>
              <a:latin typeface="Arial"/>
              <a:cs typeface="Arial"/>
            </a:endParaRPr>
          </a:p>
          <a:p>
            <a:r>
              <a:rPr lang="en-US" sz="1200" dirty="0" smtClean="0">
                <a:solidFill>
                  <a:srgbClr val="EEECE1"/>
                </a:solidFill>
                <a:latin typeface="Arial"/>
                <a:cs typeface="Arial"/>
              </a:rPr>
              <a:t>Not </a:t>
            </a:r>
            <a:r>
              <a:rPr lang="en-US" sz="1200" dirty="0" smtClean="0">
                <a:solidFill>
                  <a:srgbClr val="EEECE1"/>
                </a:solidFill>
                <a:latin typeface="Arial"/>
                <a:cs typeface="Arial"/>
              </a:rPr>
              <a:t>advocating open as many risks as there</a:t>
            </a:r>
            <a:r>
              <a:rPr lang="en-US" sz="1200" baseline="0" dirty="0" smtClean="0">
                <a:solidFill>
                  <a:srgbClr val="EEECE1"/>
                </a:solidFill>
                <a:latin typeface="Arial"/>
                <a:cs typeface="Arial"/>
              </a:rPr>
              <a:t> are benefits</a:t>
            </a:r>
            <a:r>
              <a:rPr lang="en-US" sz="1200" dirty="0" smtClean="0">
                <a:solidFill>
                  <a:srgbClr val="EEECE1"/>
                </a:solidFill>
                <a:latin typeface="Arial"/>
                <a:cs typeface="Arial"/>
              </a:rPr>
              <a:t> </a:t>
            </a:r>
          </a:p>
          <a:p>
            <a:endParaRPr lang="en-US" sz="1200" dirty="0" smtClean="0">
              <a:solidFill>
                <a:srgbClr val="EEECE1"/>
              </a:solidFill>
              <a:latin typeface="Arial"/>
              <a:cs typeface="Arial"/>
            </a:endParaRPr>
          </a:p>
          <a:p>
            <a:r>
              <a:rPr lang="en-US" sz="1200" dirty="0" smtClean="0">
                <a:solidFill>
                  <a:srgbClr val="EEECE1"/>
                </a:solidFill>
                <a:latin typeface="Arial"/>
                <a:cs typeface="Arial"/>
              </a:rPr>
              <a:t>Seeing is no longer</a:t>
            </a:r>
            <a:r>
              <a:rPr lang="en-US" sz="1200" baseline="0" dirty="0" smtClean="0">
                <a:solidFill>
                  <a:srgbClr val="EEECE1"/>
                </a:solidFill>
                <a:latin typeface="Arial"/>
                <a:cs typeface="Arial"/>
              </a:rPr>
              <a:t> believing – need to be b</a:t>
            </a:r>
            <a:r>
              <a:rPr lang="en-US" sz="1200" dirty="0" smtClean="0">
                <a:solidFill>
                  <a:srgbClr val="EEECE1"/>
                </a:solidFill>
                <a:latin typeface="Arial"/>
                <a:cs typeface="Arial"/>
              </a:rPr>
              <a:t>elieved to be seen (Charlie Choc Factory)</a:t>
            </a:r>
          </a:p>
          <a:p>
            <a:endParaRPr lang="en-US" sz="1200" dirty="0" smtClean="0">
              <a:solidFill>
                <a:srgbClr val="EEECE1"/>
              </a:solidFill>
              <a:latin typeface="Arial"/>
              <a:cs typeface="Arial"/>
            </a:endParaRPr>
          </a:p>
          <a:p>
            <a:r>
              <a:rPr lang="en-US" sz="1200" kern="1200" dirty="0" smtClean="0">
                <a:solidFill>
                  <a:schemeClr val="tx1"/>
                </a:solidFill>
                <a:effectLst/>
                <a:latin typeface="+mn-lt"/>
                <a:ea typeface="+mn-ea"/>
                <a:cs typeface="+mn-cs"/>
              </a:rPr>
              <a:t>Equally lots of risks &amp;</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vulnerability </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Open can be </a:t>
            </a:r>
            <a:r>
              <a:rPr lang="en-US" sz="1200" kern="1200" dirty="0" smtClean="0">
                <a:solidFill>
                  <a:schemeClr val="tx1"/>
                </a:solidFill>
                <a:effectLst/>
                <a:latin typeface="+mn-lt"/>
                <a:ea typeface="+mn-ea"/>
                <a:cs typeface="+mn-cs"/>
              </a:rPr>
              <a:t>Mandatory so best to</a:t>
            </a:r>
            <a:r>
              <a:rPr lang="en-US" sz="1200" kern="1200" baseline="0" dirty="0" smtClean="0">
                <a:solidFill>
                  <a:schemeClr val="tx1"/>
                </a:solidFill>
                <a:effectLst/>
                <a:latin typeface="+mn-lt"/>
                <a:ea typeface="+mn-ea"/>
                <a:cs typeface="+mn-cs"/>
              </a:rPr>
              <a:t> be prepared via</a:t>
            </a:r>
            <a:r>
              <a:rPr lang="en-US" sz="1200" kern="1200" dirty="0" smtClean="0">
                <a:solidFill>
                  <a:schemeClr val="tx1"/>
                </a:solidFill>
                <a:effectLst/>
                <a:latin typeface="+mn-lt"/>
                <a:ea typeface="+mn-ea"/>
                <a:cs typeface="+mn-cs"/>
              </a:rPr>
              <a:t> Informed consent</a:t>
            </a:r>
            <a:r>
              <a:rPr lang="en-US" dirty="0" smtClean="0">
                <a:effectLst/>
              </a:rPr>
              <a:t> </a:t>
            </a:r>
          </a:p>
          <a:p>
            <a:endParaRPr lang="en-US" dirty="0" smtClean="0">
              <a:effectLst/>
            </a:endParaRPr>
          </a:p>
          <a:p>
            <a:r>
              <a:rPr lang="en-US" dirty="0" smtClean="0"/>
              <a:t>REF journal articles and conference proceedings must be available in an open-access form to be eligible for the next </a:t>
            </a:r>
            <a:r>
              <a:rPr lang="en-US" dirty="0" smtClean="0"/>
              <a:t>REF</a:t>
            </a:r>
          </a:p>
          <a:p>
            <a:endParaRPr lang="en-US" dirty="0" smtClean="0"/>
          </a:p>
          <a:p>
            <a:r>
              <a:rPr lang="en-US" dirty="0" smtClean="0"/>
              <a:t>Tate Example</a:t>
            </a:r>
            <a:endParaRPr lang="en-US" dirty="0" smtClean="0"/>
          </a:p>
          <a:p>
            <a:endParaRPr lang="en-US" dirty="0" smtClean="0"/>
          </a:p>
          <a:p>
            <a:r>
              <a:rPr lang="en-US" sz="1200" b="1" dirty="0" smtClean="0">
                <a:solidFill>
                  <a:srgbClr val="EEECE1"/>
                </a:solidFill>
                <a:latin typeface="Arial"/>
                <a:cs typeface="Arial"/>
              </a:rPr>
              <a:t>All Motivations which are linked to Maker Movement collaborations</a:t>
            </a:r>
            <a:endParaRPr lang="en-US" dirty="0"/>
          </a:p>
        </p:txBody>
      </p:sp>
      <p:sp>
        <p:nvSpPr>
          <p:cNvPr id="4" name="Slide Number Placeholder 3"/>
          <p:cNvSpPr>
            <a:spLocks noGrp="1"/>
          </p:cNvSpPr>
          <p:nvPr>
            <p:ph type="sldNum" sz="quarter" idx="10"/>
          </p:nvPr>
        </p:nvSpPr>
        <p:spPr/>
        <p:txBody>
          <a:bodyPr/>
          <a:lstStyle/>
          <a:p>
            <a:fld id="{70CFE656-0333-7443-ACD7-728B8675DFF0}" type="slidenum">
              <a:rPr lang="en-US" smtClean="0"/>
              <a:t>8</a:t>
            </a:fld>
            <a:endParaRPr lang="en-US"/>
          </a:p>
        </p:txBody>
      </p:sp>
    </p:spTree>
    <p:extLst>
      <p:ext uri="{BB962C8B-B14F-4D97-AF65-F5344CB8AC3E}">
        <p14:creationId xmlns:p14="http://schemas.microsoft.com/office/powerpoint/2010/main" val="1401176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work</a:t>
            </a:r>
            <a:endParaRPr lang="en-US" dirty="0"/>
          </a:p>
        </p:txBody>
      </p:sp>
      <p:sp>
        <p:nvSpPr>
          <p:cNvPr id="4" name="Slide Number Placeholder 3"/>
          <p:cNvSpPr>
            <a:spLocks noGrp="1"/>
          </p:cNvSpPr>
          <p:nvPr>
            <p:ph type="sldNum" sz="quarter" idx="10"/>
          </p:nvPr>
        </p:nvSpPr>
        <p:spPr/>
        <p:txBody>
          <a:bodyPr/>
          <a:lstStyle/>
          <a:p>
            <a:fld id="{70CFE656-0333-7443-ACD7-728B8675DFF0}" type="slidenum">
              <a:rPr lang="en-US" smtClean="0"/>
              <a:t>9</a:t>
            </a:fld>
            <a:endParaRPr lang="en-US"/>
          </a:p>
        </p:txBody>
      </p:sp>
    </p:spTree>
    <p:extLst>
      <p:ext uri="{BB962C8B-B14F-4D97-AF65-F5344CB8AC3E}">
        <p14:creationId xmlns:p14="http://schemas.microsoft.com/office/powerpoint/2010/main" val="3640181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3B35CA-9455-EF42-9EC6-F2486C6B461D}" type="datetimeFigureOut">
              <a:rPr lang="en-US" smtClean="0"/>
              <a:t>9/14/15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46FFA7-8455-9047-A38A-AC59B8CE8D34}" type="slidenum">
              <a:rPr lang="en-US" smtClean="0"/>
              <a:t>‹#›</a:t>
            </a:fld>
            <a:endParaRPr lang="en-US"/>
          </a:p>
        </p:txBody>
      </p:sp>
    </p:spTree>
    <p:extLst>
      <p:ext uri="{BB962C8B-B14F-4D97-AF65-F5344CB8AC3E}">
        <p14:creationId xmlns:p14="http://schemas.microsoft.com/office/powerpoint/2010/main" val="3423392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3B35CA-9455-EF42-9EC6-F2486C6B461D}" type="datetimeFigureOut">
              <a:rPr lang="en-US" smtClean="0"/>
              <a:t>9/14/15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46FFA7-8455-9047-A38A-AC59B8CE8D34}" type="slidenum">
              <a:rPr lang="en-US" smtClean="0"/>
              <a:t>‹#›</a:t>
            </a:fld>
            <a:endParaRPr lang="en-US"/>
          </a:p>
        </p:txBody>
      </p:sp>
    </p:spTree>
    <p:extLst>
      <p:ext uri="{BB962C8B-B14F-4D97-AF65-F5344CB8AC3E}">
        <p14:creationId xmlns:p14="http://schemas.microsoft.com/office/powerpoint/2010/main" val="3269644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3B35CA-9455-EF42-9EC6-F2486C6B461D}" type="datetimeFigureOut">
              <a:rPr lang="en-US" smtClean="0"/>
              <a:t>9/14/15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46FFA7-8455-9047-A38A-AC59B8CE8D34}" type="slidenum">
              <a:rPr lang="en-US" smtClean="0"/>
              <a:t>‹#›</a:t>
            </a:fld>
            <a:endParaRPr lang="en-US"/>
          </a:p>
        </p:txBody>
      </p:sp>
    </p:spTree>
    <p:extLst>
      <p:ext uri="{BB962C8B-B14F-4D97-AF65-F5344CB8AC3E}">
        <p14:creationId xmlns:p14="http://schemas.microsoft.com/office/powerpoint/2010/main" val="1768212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3B35CA-9455-EF42-9EC6-F2486C6B461D}" type="datetimeFigureOut">
              <a:rPr lang="en-US" smtClean="0"/>
              <a:t>9/14/15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46FFA7-8455-9047-A38A-AC59B8CE8D34}" type="slidenum">
              <a:rPr lang="en-US" smtClean="0"/>
              <a:t>‹#›</a:t>
            </a:fld>
            <a:endParaRPr lang="en-US"/>
          </a:p>
        </p:txBody>
      </p:sp>
    </p:spTree>
    <p:extLst>
      <p:ext uri="{BB962C8B-B14F-4D97-AF65-F5344CB8AC3E}">
        <p14:creationId xmlns:p14="http://schemas.microsoft.com/office/powerpoint/2010/main" val="453286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3B35CA-9455-EF42-9EC6-F2486C6B461D}" type="datetimeFigureOut">
              <a:rPr lang="en-US" smtClean="0"/>
              <a:t>9/14/15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46FFA7-8455-9047-A38A-AC59B8CE8D34}" type="slidenum">
              <a:rPr lang="en-US" smtClean="0"/>
              <a:t>‹#›</a:t>
            </a:fld>
            <a:endParaRPr lang="en-US"/>
          </a:p>
        </p:txBody>
      </p:sp>
    </p:spTree>
    <p:extLst>
      <p:ext uri="{BB962C8B-B14F-4D97-AF65-F5344CB8AC3E}">
        <p14:creationId xmlns:p14="http://schemas.microsoft.com/office/powerpoint/2010/main" val="801757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3B35CA-9455-EF42-9EC6-F2486C6B461D}" type="datetimeFigureOut">
              <a:rPr lang="en-US" smtClean="0"/>
              <a:t>9/14/15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46FFA7-8455-9047-A38A-AC59B8CE8D34}" type="slidenum">
              <a:rPr lang="en-US" smtClean="0"/>
              <a:t>‹#›</a:t>
            </a:fld>
            <a:endParaRPr lang="en-US"/>
          </a:p>
        </p:txBody>
      </p:sp>
    </p:spTree>
    <p:extLst>
      <p:ext uri="{BB962C8B-B14F-4D97-AF65-F5344CB8AC3E}">
        <p14:creationId xmlns:p14="http://schemas.microsoft.com/office/powerpoint/2010/main" val="2787326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3B35CA-9455-EF42-9EC6-F2486C6B461D}" type="datetimeFigureOut">
              <a:rPr lang="en-US" smtClean="0"/>
              <a:t>9/14/15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46FFA7-8455-9047-A38A-AC59B8CE8D34}" type="slidenum">
              <a:rPr lang="en-US" smtClean="0"/>
              <a:t>‹#›</a:t>
            </a:fld>
            <a:endParaRPr lang="en-US"/>
          </a:p>
        </p:txBody>
      </p:sp>
    </p:spTree>
    <p:extLst>
      <p:ext uri="{BB962C8B-B14F-4D97-AF65-F5344CB8AC3E}">
        <p14:creationId xmlns:p14="http://schemas.microsoft.com/office/powerpoint/2010/main" val="143653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3B35CA-9455-EF42-9EC6-F2486C6B461D}" type="datetimeFigureOut">
              <a:rPr lang="en-US" smtClean="0"/>
              <a:t>9/14/15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46FFA7-8455-9047-A38A-AC59B8CE8D34}" type="slidenum">
              <a:rPr lang="en-US" smtClean="0"/>
              <a:t>‹#›</a:t>
            </a:fld>
            <a:endParaRPr lang="en-US"/>
          </a:p>
        </p:txBody>
      </p:sp>
    </p:spTree>
    <p:extLst>
      <p:ext uri="{BB962C8B-B14F-4D97-AF65-F5344CB8AC3E}">
        <p14:creationId xmlns:p14="http://schemas.microsoft.com/office/powerpoint/2010/main" val="3835314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3B35CA-9455-EF42-9EC6-F2486C6B461D}" type="datetimeFigureOut">
              <a:rPr lang="en-US" smtClean="0"/>
              <a:t>9/14/15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46FFA7-8455-9047-A38A-AC59B8CE8D34}" type="slidenum">
              <a:rPr lang="en-US" smtClean="0"/>
              <a:t>‹#›</a:t>
            </a:fld>
            <a:endParaRPr lang="en-US"/>
          </a:p>
        </p:txBody>
      </p:sp>
    </p:spTree>
    <p:extLst>
      <p:ext uri="{BB962C8B-B14F-4D97-AF65-F5344CB8AC3E}">
        <p14:creationId xmlns:p14="http://schemas.microsoft.com/office/powerpoint/2010/main" val="1182495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3B35CA-9455-EF42-9EC6-F2486C6B461D}" type="datetimeFigureOut">
              <a:rPr lang="en-US" smtClean="0"/>
              <a:t>9/14/15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46FFA7-8455-9047-A38A-AC59B8CE8D34}" type="slidenum">
              <a:rPr lang="en-US" smtClean="0"/>
              <a:t>‹#›</a:t>
            </a:fld>
            <a:endParaRPr lang="en-US"/>
          </a:p>
        </p:txBody>
      </p:sp>
    </p:spTree>
    <p:extLst>
      <p:ext uri="{BB962C8B-B14F-4D97-AF65-F5344CB8AC3E}">
        <p14:creationId xmlns:p14="http://schemas.microsoft.com/office/powerpoint/2010/main" val="12480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3B35CA-9455-EF42-9EC6-F2486C6B461D}" type="datetimeFigureOut">
              <a:rPr lang="en-US" smtClean="0"/>
              <a:t>9/14/15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46FFA7-8455-9047-A38A-AC59B8CE8D34}" type="slidenum">
              <a:rPr lang="en-US" smtClean="0"/>
              <a:t>‹#›</a:t>
            </a:fld>
            <a:endParaRPr lang="en-US"/>
          </a:p>
        </p:txBody>
      </p:sp>
    </p:spTree>
    <p:extLst>
      <p:ext uri="{BB962C8B-B14F-4D97-AF65-F5344CB8AC3E}">
        <p14:creationId xmlns:p14="http://schemas.microsoft.com/office/powerpoint/2010/main" val="1558918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3B35CA-9455-EF42-9EC6-F2486C6B461D}" type="datetimeFigureOut">
              <a:rPr lang="en-US" smtClean="0"/>
              <a:t>9/14/15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6FFA7-8455-9047-A38A-AC59B8CE8D34}" type="slidenum">
              <a:rPr lang="en-US" smtClean="0"/>
              <a:t>‹#›</a:t>
            </a:fld>
            <a:endParaRPr lang="en-US"/>
          </a:p>
        </p:txBody>
      </p:sp>
    </p:spTree>
    <p:extLst>
      <p:ext uri="{BB962C8B-B14F-4D97-AF65-F5344CB8AC3E}">
        <p14:creationId xmlns:p14="http://schemas.microsoft.com/office/powerpoint/2010/main" val="2021259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elsea Jam CCW Makerspace - Gods view 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67" y="-17972"/>
            <a:ext cx="9727477" cy="6925572"/>
          </a:xfrm>
          <a:prstGeom prst="rect">
            <a:avLst/>
          </a:prstGeom>
        </p:spPr>
      </p:pic>
      <p:sp useBgFill="1">
        <p:nvSpPr>
          <p:cNvPr id="5" name="Title 1"/>
          <p:cNvSpPr txBox="1">
            <a:spLocks/>
          </p:cNvSpPr>
          <p:nvPr/>
        </p:nvSpPr>
        <p:spPr>
          <a:xfrm>
            <a:off x="-469068" y="1686204"/>
            <a:ext cx="9727478" cy="1689651"/>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err="1" smtClean="0">
                <a:solidFill>
                  <a:schemeClr val="bg2"/>
                </a:solidFill>
                <a:latin typeface="Arial"/>
                <a:cs typeface="Arial"/>
              </a:rPr>
              <a:t>MakerSpace</a:t>
            </a:r>
            <a:r>
              <a:rPr lang="en-US" b="1" dirty="0" smtClean="0">
                <a:solidFill>
                  <a:schemeClr val="bg2"/>
                </a:solidFill>
                <a:latin typeface="Arial"/>
                <a:cs typeface="Arial"/>
              </a:rPr>
              <a:t> for Open </a:t>
            </a:r>
            <a:r>
              <a:rPr lang="en-US" b="1" dirty="0" smtClean="0">
                <a:solidFill>
                  <a:schemeClr val="bg2"/>
                </a:solidFill>
                <a:latin typeface="Arial"/>
                <a:cs typeface="Arial"/>
              </a:rPr>
              <a:t>Practice</a:t>
            </a:r>
            <a:endParaRPr lang="en-US" dirty="0">
              <a:solidFill>
                <a:srgbClr val="EEECE1"/>
              </a:solidFill>
              <a:latin typeface="Arial"/>
              <a:cs typeface="Arial"/>
            </a:endParaRPr>
          </a:p>
          <a:p>
            <a:pPr>
              <a:lnSpc>
                <a:spcPct val="140000"/>
              </a:lnSpc>
            </a:pPr>
            <a:r>
              <a:rPr lang="en-US" sz="1900" dirty="0">
                <a:solidFill>
                  <a:srgbClr val="EEECE1"/>
                </a:solidFill>
                <a:latin typeface="Arial"/>
                <a:cs typeface="Arial"/>
              </a:rPr>
              <a:t>Chris Follows | Digital Learning Technologies </a:t>
            </a:r>
            <a:r>
              <a:rPr lang="en-US" sz="1900" dirty="0" smtClean="0">
                <a:solidFill>
                  <a:srgbClr val="EEECE1"/>
                </a:solidFill>
                <a:latin typeface="Arial"/>
                <a:cs typeface="Arial"/>
              </a:rPr>
              <a:t>Manager </a:t>
            </a:r>
          </a:p>
          <a:p>
            <a:pPr>
              <a:lnSpc>
                <a:spcPct val="140000"/>
              </a:lnSpc>
            </a:pPr>
            <a:r>
              <a:rPr lang="en-US" sz="1900" dirty="0" err="1" smtClean="0">
                <a:solidFill>
                  <a:srgbClr val="EEECE1"/>
                </a:solidFill>
                <a:latin typeface="Arial"/>
                <a:cs typeface="Arial"/>
              </a:rPr>
              <a:t>Camberwell</a:t>
            </a:r>
            <a:r>
              <a:rPr lang="en-US" sz="1900" dirty="0">
                <a:solidFill>
                  <a:srgbClr val="EEECE1"/>
                </a:solidFill>
                <a:latin typeface="Arial"/>
                <a:cs typeface="Arial"/>
              </a:rPr>
              <a:t>, Chelsea &amp; Wimbledon (CCW) | </a:t>
            </a:r>
            <a:r>
              <a:rPr lang="en-US" sz="1900" dirty="0" smtClean="0">
                <a:solidFill>
                  <a:srgbClr val="EEECE1"/>
                </a:solidFill>
                <a:latin typeface="Arial"/>
                <a:cs typeface="Arial"/>
              </a:rPr>
              <a:t>UAL</a:t>
            </a:r>
            <a:endParaRPr lang="en-US" sz="1900" dirty="0">
              <a:solidFill>
                <a:srgbClr val="EEECE1"/>
              </a:solidFill>
              <a:latin typeface="Arial"/>
              <a:cs typeface="Arial"/>
            </a:endParaRPr>
          </a:p>
        </p:txBody>
      </p:sp>
    </p:spTree>
    <p:extLst>
      <p:ext uri="{BB962C8B-B14F-4D97-AF65-F5344CB8AC3E}">
        <p14:creationId xmlns:p14="http://schemas.microsoft.com/office/powerpoint/2010/main" val="29813212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outh london mak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570" y="0"/>
            <a:ext cx="3978088" cy="6858000"/>
          </a:xfrm>
          <a:prstGeom prst="rect">
            <a:avLst/>
          </a:prstGeom>
        </p:spPr>
      </p:pic>
      <p:sp>
        <p:nvSpPr>
          <p:cNvPr id="2" name="Title 1"/>
          <p:cNvSpPr>
            <a:spLocks noGrp="1"/>
          </p:cNvSpPr>
          <p:nvPr>
            <p:ph type="title"/>
          </p:nvPr>
        </p:nvSpPr>
        <p:spPr>
          <a:xfrm>
            <a:off x="307894" y="418819"/>
            <a:ext cx="4580018" cy="2034206"/>
          </a:xfrm>
          <a:noFill/>
        </p:spPr>
        <p:txBody>
          <a:bodyPr>
            <a:noAutofit/>
          </a:bodyPr>
          <a:lstStyle/>
          <a:p>
            <a:r>
              <a:rPr lang="en-US" sz="2800" dirty="0" err="1" smtClean="0">
                <a:solidFill>
                  <a:srgbClr val="EEECE1"/>
                </a:solidFill>
                <a:latin typeface="Arial"/>
                <a:cs typeface="Arial"/>
              </a:rPr>
              <a:t>MakerSpaces</a:t>
            </a:r>
            <a:r>
              <a:rPr lang="en-US" sz="2800" dirty="0">
                <a:solidFill>
                  <a:srgbClr val="EEECE1"/>
                </a:solidFill>
                <a:latin typeface="Arial"/>
                <a:cs typeface="Arial"/>
              </a:rPr>
              <a:t/>
            </a:r>
            <a:br>
              <a:rPr lang="en-US" sz="2800" dirty="0">
                <a:solidFill>
                  <a:srgbClr val="EEECE1"/>
                </a:solidFill>
                <a:latin typeface="Arial"/>
                <a:cs typeface="Arial"/>
              </a:rPr>
            </a:br>
            <a:r>
              <a:rPr lang="en-US" sz="2800" dirty="0">
                <a:solidFill>
                  <a:srgbClr val="EEECE1"/>
                </a:solidFill>
                <a:latin typeface="Arial"/>
                <a:cs typeface="Arial"/>
              </a:rPr>
              <a:t/>
            </a:r>
            <a:br>
              <a:rPr lang="en-US" sz="2800" dirty="0">
                <a:solidFill>
                  <a:srgbClr val="EEECE1"/>
                </a:solidFill>
                <a:latin typeface="Arial"/>
                <a:cs typeface="Arial"/>
              </a:rPr>
            </a:br>
            <a:r>
              <a:rPr lang="en-US" sz="2400" dirty="0" smtClean="0">
                <a:solidFill>
                  <a:srgbClr val="EEECE1"/>
                </a:solidFill>
                <a:latin typeface="Arial"/>
                <a:cs typeface="Arial"/>
              </a:rPr>
              <a:t>Community</a:t>
            </a:r>
            <a:r>
              <a:rPr lang="en-US" sz="2400" dirty="0">
                <a:solidFill>
                  <a:srgbClr val="EEECE1"/>
                </a:solidFill>
                <a:latin typeface="Arial"/>
                <a:cs typeface="Arial"/>
              </a:rPr>
              <a:t>-run workshop where people come to share tools and knowledge</a:t>
            </a:r>
          </a:p>
        </p:txBody>
      </p:sp>
      <p:sp>
        <p:nvSpPr>
          <p:cNvPr id="5" name="TextBox 4"/>
          <p:cNvSpPr txBox="1"/>
          <p:nvPr/>
        </p:nvSpPr>
        <p:spPr>
          <a:xfrm>
            <a:off x="-18676" y="2865323"/>
            <a:ext cx="6648483" cy="3295261"/>
          </a:xfrm>
          <a:prstGeom prst="rect">
            <a:avLst/>
          </a:prstGeom>
          <a:solidFill>
            <a:schemeClr val="accent1">
              <a:lumMod val="50000"/>
            </a:schemeClr>
          </a:solidFill>
        </p:spPr>
        <p:txBody>
          <a:bodyPr wrap="square" rtlCol="0">
            <a:spAutoFit/>
          </a:bodyPr>
          <a:lstStyle/>
          <a:p>
            <a:pPr lvl="1">
              <a:lnSpc>
                <a:spcPct val="120000"/>
              </a:lnSpc>
            </a:pPr>
            <a:r>
              <a:rPr lang="en-US" sz="2000" dirty="0">
                <a:solidFill>
                  <a:schemeClr val="bg2"/>
                </a:solidFill>
                <a:latin typeface="Arial"/>
                <a:cs typeface="Arial"/>
              </a:rPr>
              <a:t/>
            </a:r>
            <a:br>
              <a:rPr lang="en-US" sz="2000" dirty="0">
                <a:solidFill>
                  <a:schemeClr val="bg2"/>
                </a:solidFill>
                <a:latin typeface="Arial"/>
                <a:cs typeface="Arial"/>
              </a:rPr>
            </a:br>
            <a:r>
              <a:rPr lang="en-US" sz="2400" dirty="0" smtClean="0">
                <a:solidFill>
                  <a:schemeClr val="bg2"/>
                </a:solidFill>
                <a:latin typeface="Arial"/>
                <a:cs typeface="Arial"/>
              </a:rPr>
              <a:t>“</a:t>
            </a:r>
            <a:r>
              <a:rPr lang="en-US" sz="2400" dirty="0">
                <a:solidFill>
                  <a:schemeClr val="bg2"/>
                </a:solidFill>
                <a:latin typeface="Arial"/>
                <a:cs typeface="Arial"/>
              </a:rPr>
              <a:t>I go to whichever </a:t>
            </a:r>
            <a:r>
              <a:rPr lang="en-US" sz="2400" dirty="0" err="1">
                <a:solidFill>
                  <a:schemeClr val="bg2"/>
                </a:solidFill>
                <a:latin typeface="Arial"/>
                <a:cs typeface="Arial"/>
              </a:rPr>
              <a:t>MakerSpace</a:t>
            </a:r>
            <a:r>
              <a:rPr lang="en-US" sz="2400" dirty="0">
                <a:solidFill>
                  <a:schemeClr val="bg2"/>
                </a:solidFill>
                <a:latin typeface="Arial"/>
                <a:cs typeface="Arial"/>
              </a:rPr>
              <a:t> </a:t>
            </a:r>
            <a:r>
              <a:rPr lang="en-US" sz="2400" dirty="0" smtClean="0">
                <a:solidFill>
                  <a:schemeClr val="bg2"/>
                </a:solidFill>
                <a:latin typeface="Arial"/>
                <a:cs typeface="Arial"/>
              </a:rPr>
              <a:t>has </a:t>
            </a:r>
            <a:r>
              <a:rPr lang="en-US" sz="2400" dirty="0">
                <a:solidFill>
                  <a:schemeClr val="bg2"/>
                </a:solidFill>
                <a:latin typeface="Arial"/>
                <a:cs typeface="Arial"/>
              </a:rPr>
              <a:t>what I need </a:t>
            </a:r>
            <a:r>
              <a:rPr lang="en-US" sz="2400" dirty="0" smtClean="0">
                <a:solidFill>
                  <a:schemeClr val="bg2"/>
                </a:solidFill>
                <a:latin typeface="Arial"/>
                <a:cs typeface="Arial"/>
              </a:rPr>
              <a:t>for my </a:t>
            </a:r>
            <a:r>
              <a:rPr lang="en-US" sz="2400" dirty="0">
                <a:solidFill>
                  <a:schemeClr val="bg2"/>
                </a:solidFill>
                <a:latin typeface="Arial"/>
                <a:cs typeface="Arial"/>
              </a:rPr>
              <a:t>practice, </a:t>
            </a:r>
            <a:r>
              <a:rPr lang="en-US" sz="2400" dirty="0" smtClean="0">
                <a:solidFill>
                  <a:schemeClr val="bg2"/>
                </a:solidFill>
                <a:latin typeface="Arial"/>
                <a:cs typeface="Arial"/>
              </a:rPr>
              <a:t>tools </a:t>
            </a:r>
            <a:r>
              <a:rPr lang="en-US" sz="2400" dirty="0">
                <a:solidFill>
                  <a:schemeClr val="bg2"/>
                </a:solidFill>
                <a:latin typeface="Arial"/>
                <a:cs typeface="Arial"/>
              </a:rPr>
              <a:t>&amp; expertise, but most of all a</a:t>
            </a:r>
            <a:r>
              <a:rPr lang="en-US" sz="2400" dirty="0" smtClean="0">
                <a:solidFill>
                  <a:schemeClr val="bg2"/>
                </a:solidFill>
                <a:latin typeface="Arial"/>
                <a:cs typeface="Arial"/>
              </a:rPr>
              <a:t> </a:t>
            </a:r>
            <a:r>
              <a:rPr lang="en-US" sz="2400" dirty="0" err="1">
                <a:solidFill>
                  <a:schemeClr val="bg2"/>
                </a:solidFill>
                <a:latin typeface="Arial"/>
                <a:cs typeface="Arial"/>
              </a:rPr>
              <a:t>MakerSpace</a:t>
            </a:r>
            <a:r>
              <a:rPr lang="en-US" sz="2400" dirty="0">
                <a:solidFill>
                  <a:schemeClr val="bg2"/>
                </a:solidFill>
                <a:latin typeface="Arial"/>
                <a:cs typeface="Arial"/>
              </a:rPr>
              <a:t> has a </a:t>
            </a:r>
            <a:r>
              <a:rPr lang="en-US" sz="2400" dirty="0" smtClean="0">
                <a:solidFill>
                  <a:schemeClr val="bg2"/>
                </a:solidFill>
                <a:latin typeface="Arial"/>
                <a:cs typeface="Arial"/>
              </a:rPr>
              <a:t>community</a:t>
            </a:r>
            <a:r>
              <a:rPr lang="en-US" sz="2400" dirty="0">
                <a:solidFill>
                  <a:schemeClr val="bg2"/>
                </a:solidFill>
                <a:latin typeface="Arial"/>
                <a:cs typeface="Arial"/>
              </a:rPr>
              <a:t> </a:t>
            </a:r>
            <a:r>
              <a:rPr lang="en-US" sz="2400" dirty="0" smtClean="0">
                <a:solidFill>
                  <a:schemeClr val="bg2"/>
                </a:solidFill>
                <a:latin typeface="Arial"/>
                <a:cs typeface="Arial"/>
              </a:rPr>
              <a:t>a </a:t>
            </a:r>
            <a:r>
              <a:rPr lang="en-US" sz="2400" dirty="0">
                <a:solidFill>
                  <a:schemeClr val="bg2"/>
                </a:solidFill>
                <a:latin typeface="Arial"/>
                <a:cs typeface="Arial"/>
              </a:rPr>
              <a:t>peer network </a:t>
            </a:r>
            <a:r>
              <a:rPr lang="en-US" sz="2400" dirty="0" smtClean="0">
                <a:solidFill>
                  <a:schemeClr val="bg2"/>
                </a:solidFill>
                <a:latin typeface="Arial"/>
                <a:cs typeface="Arial"/>
              </a:rPr>
              <a:t>of </a:t>
            </a:r>
            <a:r>
              <a:rPr lang="en-US" sz="2400" dirty="0">
                <a:solidFill>
                  <a:schemeClr val="bg2"/>
                </a:solidFill>
                <a:latin typeface="Arial"/>
                <a:cs typeface="Arial"/>
              </a:rPr>
              <a:t>digital makers" </a:t>
            </a:r>
          </a:p>
          <a:p>
            <a:pPr lvl="1">
              <a:lnSpc>
                <a:spcPct val="120000"/>
              </a:lnSpc>
            </a:pPr>
            <a:endParaRPr lang="en-US" sz="2000" dirty="0">
              <a:solidFill>
                <a:schemeClr val="bg2"/>
              </a:solidFill>
              <a:latin typeface="Arial"/>
              <a:cs typeface="Arial"/>
            </a:endParaRPr>
          </a:p>
          <a:p>
            <a:pPr lvl="1">
              <a:lnSpc>
                <a:spcPct val="120000"/>
              </a:lnSpc>
            </a:pPr>
            <a:r>
              <a:rPr lang="en-US" dirty="0">
                <a:solidFill>
                  <a:schemeClr val="bg2"/>
                </a:solidFill>
                <a:latin typeface="Arial"/>
                <a:cs typeface="Arial"/>
              </a:rPr>
              <a:t>Arts students on why they go to </a:t>
            </a:r>
            <a:r>
              <a:rPr lang="en-US" dirty="0" err="1">
                <a:solidFill>
                  <a:schemeClr val="bg2"/>
                </a:solidFill>
                <a:latin typeface="Arial"/>
                <a:cs typeface="Arial"/>
              </a:rPr>
              <a:t>MakerSpaces</a:t>
            </a:r>
            <a:endParaRPr lang="en-US" dirty="0">
              <a:solidFill>
                <a:schemeClr val="bg2"/>
              </a:solidFill>
              <a:latin typeface="Arial"/>
              <a:cs typeface="Arial"/>
            </a:endParaRPr>
          </a:p>
          <a:p>
            <a:pPr lvl="1">
              <a:lnSpc>
                <a:spcPct val="120000"/>
              </a:lnSpc>
            </a:pPr>
            <a:endParaRPr lang="en-US" sz="2000" dirty="0">
              <a:solidFill>
                <a:schemeClr val="bg2"/>
              </a:solidFill>
              <a:latin typeface="Arial"/>
              <a:cs typeface="Arial"/>
            </a:endParaRPr>
          </a:p>
        </p:txBody>
      </p:sp>
    </p:spTree>
    <p:extLst>
      <p:ext uri="{BB962C8B-B14F-4D97-AF65-F5344CB8AC3E}">
        <p14:creationId xmlns:p14="http://schemas.microsoft.com/office/powerpoint/2010/main" val="17257734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288" y="-38484"/>
            <a:ext cx="10259398" cy="6940968"/>
          </a:xfrm>
          <a:prstGeom prst="rect">
            <a:avLst/>
          </a:prstGeom>
        </p:spPr>
      </p:pic>
    </p:spTree>
    <p:extLst>
      <p:ext uri="{BB962C8B-B14F-4D97-AF65-F5344CB8AC3E}">
        <p14:creationId xmlns:p14="http://schemas.microsoft.com/office/powerpoint/2010/main" val="8807984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mbledon Techs Chelsea Jam_DSC01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470765" y="1149587"/>
            <a:ext cx="6897527" cy="4598351"/>
          </a:xfrm>
          <a:prstGeom prst="rect">
            <a:avLst/>
          </a:prstGeom>
        </p:spPr>
      </p:pic>
      <p:sp>
        <p:nvSpPr>
          <p:cNvPr id="3" name="TextBox 2"/>
          <p:cNvSpPr txBox="1"/>
          <p:nvPr/>
        </p:nvSpPr>
        <p:spPr>
          <a:xfrm>
            <a:off x="336155" y="558349"/>
            <a:ext cx="5023717" cy="5693867"/>
          </a:xfrm>
          <a:prstGeom prst="rect">
            <a:avLst/>
          </a:prstGeom>
          <a:solidFill>
            <a:schemeClr val="accent1">
              <a:lumMod val="50000"/>
            </a:schemeClr>
          </a:solidFill>
        </p:spPr>
        <p:txBody>
          <a:bodyPr wrap="square" rtlCol="0">
            <a:spAutoFit/>
          </a:bodyPr>
          <a:lstStyle/>
          <a:p>
            <a:endParaRPr lang="en-US" sz="2800" dirty="0" smtClean="0">
              <a:solidFill>
                <a:schemeClr val="bg2"/>
              </a:solidFill>
              <a:latin typeface="Arial"/>
              <a:cs typeface="Arial"/>
            </a:endParaRPr>
          </a:p>
          <a:p>
            <a:r>
              <a:rPr lang="en-US" sz="2800" dirty="0" smtClean="0">
                <a:solidFill>
                  <a:schemeClr val="bg2"/>
                </a:solidFill>
                <a:latin typeface="Arial"/>
                <a:cs typeface="Arial"/>
              </a:rPr>
              <a:t>We have amazing workshops and specialist staff</a:t>
            </a:r>
            <a:endParaRPr lang="en-US" sz="2800" dirty="0">
              <a:solidFill>
                <a:schemeClr val="bg2"/>
              </a:solidFill>
              <a:latin typeface="Arial"/>
              <a:cs typeface="Arial"/>
            </a:endParaRPr>
          </a:p>
          <a:p>
            <a:r>
              <a:rPr lang="en-US" sz="2800" dirty="0">
                <a:solidFill>
                  <a:schemeClr val="bg2"/>
                </a:solidFill>
                <a:latin typeface="Arial"/>
                <a:cs typeface="Arial"/>
              </a:rPr>
              <a:t> </a:t>
            </a:r>
          </a:p>
          <a:p>
            <a:r>
              <a:rPr lang="en-US" sz="2800" dirty="0" smtClean="0">
                <a:solidFill>
                  <a:schemeClr val="bg2"/>
                </a:solidFill>
                <a:latin typeface="Arial"/>
                <a:cs typeface="Arial"/>
              </a:rPr>
              <a:t>Although some aspects of digital </a:t>
            </a:r>
            <a:r>
              <a:rPr lang="en-US" sz="2800" dirty="0">
                <a:solidFill>
                  <a:schemeClr val="bg2"/>
                </a:solidFill>
                <a:latin typeface="Arial"/>
                <a:cs typeface="Arial"/>
              </a:rPr>
              <a:t>making practice </a:t>
            </a:r>
            <a:r>
              <a:rPr lang="en-US" sz="2800" dirty="0" smtClean="0">
                <a:solidFill>
                  <a:schemeClr val="bg2"/>
                </a:solidFill>
                <a:latin typeface="Arial"/>
                <a:cs typeface="Arial"/>
              </a:rPr>
              <a:t>are </a:t>
            </a:r>
            <a:r>
              <a:rPr lang="en-US" sz="2800" dirty="0">
                <a:solidFill>
                  <a:schemeClr val="bg2"/>
                </a:solidFill>
                <a:latin typeface="Arial"/>
                <a:cs typeface="Arial"/>
              </a:rPr>
              <a:t>still under the </a:t>
            </a:r>
            <a:r>
              <a:rPr lang="en-US" sz="2800" dirty="0" smtClean="0">
                <a:solidFill>
                  <a:schemeClr val="bg2"/>
                </a:solidFill>
                <a:latin typeface="Arial"/>
                <a:cs typeface="Arial"/>
              </a:rPr>
              <a:t>radar and seen as ‘novel’ practice</a:t>
            </a:r>
            <a:endParaRPr lang="en-US" sz="2800" dirty="0">
              <a:solidFill>
                <a:schemeClr val="bg2"/>
              </a:solidFill>
              <a:latin typeface="Arial"/>
              <a:cs typeface="Arial"/>
            </a:endParaRPr>
          </a:p>
          <a:p>
            <a:r>
              <a:rPr lang="en-US" sz="2800" dirty="0">
                <a:solidFill>
                  <a:schemeClr val="bg2"/>
                </a:solidFill>
                <a:latin typeface="Arial"/>
                <a:cs typeface="Arial"/>
              </a:rPr>
              <a:t> </a:t>
            </a:r>
          </a:p>
          <a:p>
            <a:r>
              <a:rPr lang="en-US" sz="2800" dirty="0">
                <a:solidFill>
                  <a:schemeClr val="bg2"/>
                </a:solidFill>
                <a:latin typeface="Arial"/>
                <a:cs typeface="Arial"/>
              </a:rPr>
              <a:t>Time to </a:t>
            </a:r>
            <a:r>
              <a:rPr lang="en-US" sz="2800" dirty="0" smtClean="0">
                <a:solidFill>
                  <a:schemeClr val="bg2"/>
                </a:solidFill>
                <a:latin typeface="Arial"/>
                <a:cs typeface="Arial"/>
              </a:rPr>
              <a:t>‘probe’ </a:t>
            </a:r>
            <a:r>
              <a:rPr lang="en-US" sz="2800" dirty="0">
                <a:solidFill>
                  <a:schemeClr val="bg2"/>
                </a:solidFill>
                <a:latin typeface="Arial"/>
                <a:cs typeface="Arial"/>
              </a:rPr>
              <a:t>the complexities of digital </a:t>
            </a:r>
            <a:r>
              <a:rPr lang="en-US" sz="2800" dirty="0" smtClean="0">
                <a:solidFill>
                  <a:schemeClr val="bg2"/>
                </a:solidFill>
                <a:latin typeface="Arial"/>
                <a:cs typeface="Arial"/>
              </a:rPr>
              <a:t>making</a:t>
            </a:r>
          </a:p>
          <a:p>
            <a:r>
              <a:rPr lang="en-US" sz="2800" dirty="0">
                <a:solidFill>
                  <a:schemeClr val="bg2"/>
                </a:solidFill>
                <a:latin typeface="Arial"/>
                <a:cs typeface="Arial"/>
              </a:rPr>
              <a:t>p</a:t>
            </a:r>
            <a:r>
              <a:rPr lang="en-US" sz="2800" dirty="0" smtClean="0">
                <a:solidFill>
                  <a:schemeClr val="bg2"/>
                </a:solidFill>
                <a:latin typeface="Arial"/>
                <a:cs typeface="Arial"/>
              </a:rPr>
              <a:t>ractice &amp; culture</a:t>
            </a:r>
            <a:endParaRPr lang="en-US" sz="2800" dirty="0" smtClean="0">
              <a:solidFill>
                <a:schemeClr val="bg2"/>
              </a:solidFill>
              <a:latin typeface="Arial"/>
              <a:cs typeface="Arial"/>
            </a:endParaRPr>
          </a:p>
          <a:p>
            <a:endParaRPr lang="en-US" sz="2800" dirty="0">
              <a:solidFill>
                <a:schemeClr val="bg2"/>
              </a:solidFill>
              <a:latin typeface="Arial"/>
              <a:cs typeface="Arial"/>
            </a:endParaRPr>
          </a:p>
        </p:txBody>
      </p:sp>
    </p:spTree>
    <p:extLst>
      <p:ext uri="{BB962C8B-B14F-4D97-AF65-F5344CB8AC3E}">
        <p14:creationId xmlns:p14="http://schemas.microsoft.com/office/powerpoint/2010/main" val="13646614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elsea Jam CCW Makerspace - Gods vi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pic>
        <p:nvPicPr>
          <p:cNvPr id="2" name="Picture 1" descr="ccw_digital_makerspace-banner-black-sm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674564"/>
          </a:xfrm>
          <a:prstGeom prst="rect">
            <a:avLst/>
          </a:prstGeom>
        </p:spPr>
      </p:pic>
      <p:sp>
        <p:nvSpPr>
          <p:cNvPr id="4" name="TextBox 3"/>
          <p:cNvSpPr txBox="1"/>
          <p:nvPr/>
        </p:nvSpPr>
        <p:spPr>
          <a:xfrm>
            <a:off x="0" y="4795719"/>
            <a:ext cx="7237340" cy="1597360"/>
          </a:xfrm>
          <a:prstGeom prst="rect">
            <a:avLst/>
          </a:prstGeom>
          <a:solidFill>
            <a:schemeClr val="accent1">
              <a:lumMod val="50000"/>
            </a:schemeClr>
          </a:solidFill>
        </p:spPr>
        <p:txBody>
          <a:bodyPr wrap="none" rtlCol="0">
            <a:spAutoFit/>
          </a:bodyPr>
          <a:lstStyle/>
          <a:p>
            <a:pPr>
              <a:lnSpc>
                <a:spcPct val="120000"/>
              </a:lnSpc>
            </a:pPr>
            <a:endParaRPr lang="en-US" sz="1000" dirty="0" smtClean="0">
              <a:solidFill>
                <a:srgbClr val="EEECE1"/>
              </a:solidFill>
              <a:latin typeface="Arial"/>
              <a:cs typeface="Arial"/>
            </a:endParaRPr>
          </a:p>
          <a:p>
            <a:pPr>
              <a:lnSpc>
                <a:spcPct val="120000"/>
              </a:lnSpc>
            </a:pPr>
            <a:r>
              <a:rPr lang="en-US" dirty="0" smtClean="0">
                <a:solidFill>
                  <a:srgbClr val="EEECE1"/>
                </a:solidFill>
                <a:latin typeface="Arial"/>
                <a:cs typeface="Arial"/>
              </a:rPr>
              <a:t>Community &amp; awareness building: College, staff &amp; student ownership</a:t>
            </a:r>
          </a:p>
          <a:p>
            <a:pPr>
              <a:lnSpc>
                <a:spcPct val="120000"/>
              </a:lnSpc>
            </a:pPr>
            <a:r>
              <a:rPr lang="en-US" dirty="0">
                <a:solidFill>
                  <a:schemeClr val="bg2"/>
                </a:solidFill>
                <a:latin typeface="Arial"/>
                <a:cs typeface="Arial"/>
              </a:rPr>
              <a:t>Understanding the maker movement and its impact on practice</a:t>
            </a:r>
            <a:br>
              <a:rPr lang="en-US" dirty="0">
                <a:solidFill>
                  <a:schemeClr val="bg2"/>
                </a:solidFill>
                <a:latin typeface="Arial"/>
                <a:cs typeface="Arial"/>
              </a:rPr>
            </a:br>
            <a:r>
              <a:rPr lang="en-US" dirty="0">
                <a:solidFill>
                  <a:schemeClr val="bg2"/>
                </a:solidFill>
                <a:latin typeface="Arial"/>
                <a:cs typeface="Arial"/>
              </a:rPr>
              <a:t>Research into digital making </a:t>
            </a:r>
            <a:r>
              <a:rPr lang="en-US" dirty="0" smtClean="0">
                <a:solidFill>
                  <a:schemeClr val="bg2"/>
                </a:solidFill>
                <a:latin typeface="Arial"/>
                <a:cs typeface="Arial"/>
              </a:rPr>
              <a:t>practices</a:t>
            </a:r>
            <a:r>
              <a:rPr lang="en-US" dirty="0" smtClean="0">
                <a:solidFill>
                  <a:srgbClr val="EEECE1"/>
                </a:solidFill>
                <a:latin typeface="Arial"/>
                <a:cs typeface="Arial"/>
              </a:rPr>
              <a:t/>
            </a:r>
            <a:br>
              <a:rPr lang="en-US" dirty="0" smtClean="0">
                <a:solidFill>
                  <a:srgbClr val="EEECE1"/>
                </a:solidFill>
                <a:latin typeface="Arial"/>
                <a:cs typeface="Arial"/>
              </a:rPr>
            </a:br>
            <a:endParaRPr lang="en-US" dirty="0" smtClean="0">
              <a:solidFill>
                <a:srgbClr val="EEECE1"/>
              </a:solidFill>
              <a:latin typeface="Arial"/>
              <a:cs typeface="Arial"/>
            </a:endParaRPr>
          </a:p>
        </p:txBody>
      </p:sp>
    </p:spTree>
    <p:extLst>
      <p:ext uri="{BB962C8B-B14F-4D97-AF65-F5344CB8AC3E}">
        <p14:creationId xmlns:p14="http://schemas.microsoft.com/office/powerpoint/2010/main" val="32906101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abella Mackenzie-Chelsea Jam_DSC0124.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9992" y="-89794"/>
            <a:ext cx="10421692" cy="6947794"/>
          </a:xfrm>
          <a:prstGeom prst="rect">
            <a:avLst/>
          </a:prstGeom>
        </p:spPr>
      </p:pic>
      <p:sp>
        <p:nvSpPr>
          <p:cNvPr id="4" name="Title 1"/>
          <p:cNvSpPr>
            <a:spLocks noGrp="1"/>
          </p:cNvSpPr>
          <p:nvPr>
            <p:ph type="title"/>
          </p:nvPr>
        </p:nvSpPr>
        <p:spPr>
          <a:xfrm>
            <a:off x="1" y="162270"/>
            <a:ext cx="8039423" cy="833065"/>
          </a:xfrm>
          <a:solidFill>
            <a:schemeClr val="accent1">
              <a:lumMod val="50000"/>
            </a:schemeClr>
          </a:solidFill>
        </p:spPr>
        <p:txBody>
          <a:bodyPr>
            <a:normAutofit/>
          </a:bodyPr>
          <a:lstStyle/>
          <a:p>
            <a:pPr algn="l"/>
            <a:r>
              <a:rPr lang="en-US" sz="2000" dirty="0" smtClean="0">
                <a:solidFill>
                  <a:schemeClr val="bg2"/>
                </a:solidFill>
                <a:latin typeface="Arial"/>
                <a:cs typeface="Arial"/>
              </a:rPr>
              <a:t>A </a:t>
            </a:r>
            <a:r>
              <a:rPr lang="en-US" sz="2000" dirty="0">
                <a:solidFill>
                  <a:schemeClr val="bg2"/>
                </a:solidFill>
                <a:latin typeface="Arial"/>
                <a:cs typeface="Arial"/>
              </a:rPr>
              <a:t>place or hub to develop technology with a cross-disciplinary focus </a:t>
            </a:r>
          </a:p>
        </p:txBody>
      </p:sp>
      <p:sp>
        <p:nvSpPr>
          <p:cNvPr id="6" name="Title 1"/>
          <p:cNvSpPr txBox="1">
            <a:spLocks/>
          </p:cNvSpPr>
          <p:nvPr/>
        </p:nvSpPr>
        <p:spPr>
          <a:xfrm>
            <a:off x="6000850" y="5945708"/>
            <a:ext cx="3143150" cy="912292"/>
          </a:xfrm>
          <a:prstGeom prst="rect">
            <a:avLst/>
          </a:prstGeom>
          <a:solidFill>
            <a:schemeClr val="accent1">
              <a:lumMod val="50000"/>
            </a:schemeClr>
          </a:solidFill>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400" dirty="0">
                <a:solidFill>
                  <a:srgbClr val="EEECE1"/>
                </a:solidFill>
                <a:latin typeface="Arial"/>
                <a:cs typeface="Arial"/>
              </a:rPr>
              <a:t>Digital woven design with electronic loom </a:t>
            </a:r>
            <a:r>
              <a:rPr lang="en-US" sz="1400" dirty="0" smtClean="0">
                <a:solidFill>
                  <a:srgbClr val="EEECE1"/>
                </a:solidFill>
                <a:latin typeface="Arial"/>
                <a:cs typeface="Arial"/>
              </a:rPr>
              <a:t>control: Weave </a:t>
            </a:r>
            <a:r>
              <a:rPr lang="en-US" sz="1400" dirty="0">
                <a:solidFill>
                  <a:srgbClr val="EEECE1"/>
                </a:solidFill>
                <a:latin typeface="Arial"/>
                <a:cs typeface="Arial"/>
              </a:rPr>
              <a:t>student Isabella Mackenzie</a:t>
            </a:r>
          </a:p>
        </p:txBody>
      </p:sp>
    </p:spTree>
    <p:extLst>
      <p:ext uri="{BB962C8B-B14F-4D97-AF65-F5344CB8AC3E}">
        <p14:creationId xmlns:p14="http://schemas.microsoft.com/office/powerpoint/2010/main" val="4183936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g lit icon-01.png"/>
          <p:cNvPicPr>
            <a:picLocks noChangeAspect="1"/>
          </p:cNvPicPr>
          <p:nvPr/>
        </p:nvPicPr>
        <p:blipFill>
          <a:blip r:embed="rId3">
            <a:alphaModFix amt="8000"/>
            <a:extLst>
              <a:ext uri="{28A0092B-C50C-407E-A947-70E740481C1C}">
                <a14:useLocalDpi xmlns:a14="http://schemas.microsoft.com/office/drawing/2010/main" val="0"/>
              </a:ext>
            </a:extLst>
          </a:blip>
          <a:stretch>
            <a:fillRect/>
          </a:stretch>
        </p:blipFill>
        <p:spPr>
          <a:xfrm flipH="1">
            <a:off x="5368168" y="-94570"/>
            <a:ext cx="4055813" cy="7189345"/>
          </a:xfrm>
          <a:prstGeom prst="rect">
            <a:avLst/>
          </a:prstGeom>
        </p:spPr>
      </p:pic>
      <p:pic>
        <p:nvPicPr>
          <p:cNvPr id="9" name="Picture 8" descr="dig lit icon-01.png"/>
          <p:cNvPicPr>
            <a:picLocks noChangeAspect="1"/>
          </p:cNvPicPr>
          <p:nvPr/>
        </p:nvPicPr>
        <p:blipFill>
          <a:blip r:embed="rId3">
            <a:alphaModFix amt="11000"/>
            <a:extLst>
              <a:ext uri="{28A0092B-C50C-407E-A947-70E740481C1C}">
                <a14:useLocalDpi xmlns:a14="http://schemas.microsoft.com/office/drawing/2010/main" val="0"/>
              </a:ext>
            </a:extLst>
          </a:blip>
          <a:stretch>
            <a:fillRect/>
          </a:stretch>
        </p:blipFill>
        <p:spPr>
          <a:xfrm>
            <a:off x="-202685" y="-148610"/>
            <a:ext cx="4055813" cy="7189345"/>
          </a:xfrm>
          <a:prstGeom prst="rect">
            <a:avLst/>
          </a:prstGeom>
        </p:spPr>
      </p:pic>
      <p:sp>
        <p:nvSpPr>
          <p:cNvPr id="2" name="Oval 1"/>
          <p:cNvSpPr>
            <a:spLocks noChangeAspect="1"/>
          </p:cNvSpPr>
          <p:nvPr/>
        </p:nvSpPr>
        <p:spPr>
          <a:xfrm>
            <a:off x="2553067" y="1514314"/>
            <a:ext cx="4133933" cy="4133933"/>
          </a:xfrm>
          <a:prstGeom prst="ellipse">
            <a:avLst/>
          </a:prstGeom>
          <a:solidFill>
            <a:schemeClr val="bg2"/>
          </a:solidFill>
          <a:ln>
            <a:solidFill>
              <a:schemeClr val="tx1"/>
            </a:solidFill>
          </a:ln>
          <a:effectLst>
            <a:outerShdw blurRad="952500" dist="50800" dir="4620000" sx="113000" sy="113000" algn="tl" rotWithShape="0">
              <a:srgbClr val="000000">
                <a:alpha val="21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1688956" y="1985719"/>
            <a:ext cx="5850539" cy="3188601"/>
          </a:xfrm>
          <a:noFill/>
        </p:spPr>
        <p:txBody>
          <a:bodyPr>
            <a:normAutofit/>
          </a:bodyPr>
          <a:lstStyle/>
          <a:p>
            <a:r>
              <a:rPr lang="en-US" sz="2400" dirty="0" smtClean="0">
                <a:solidFill>
                  <a:schemeClr val="tx1">
                    <a:lumMod val="85000"/>
                    <a:lumOff val="15000"/>
                  </a:schemeClr>
                </a:solidFill>
                <a:latin typeface="Arial"/>
                <a:cs typeface="Arial"/>
              </a:rPr>
              <a:t>Maker MOOC</a:t>
            </a:r>
            <a:br>
              <a:rPr lang="en-US" sz="2400" dirty="0" smtClean="0">
                <a:solidFill>
                  <a:schemeClr val="tx1">
                    <a:lumMod val="85000"/>
                    <a:lumOff val="15000"/>
                  </a:schemeClr>
                </a:solidFill>
                <a:latin typeface="Arial"/>
                <a:cs typeface="Arial"/>
              </a:rPr>
            </a:br>
            <a:r>
              <a:rPr lang="en-US" sz="2400" dirty="0" smtClean="0">
                <a:solidFill>
                  <a:schemeClr val="tx1">
                    <a:lumMod val="85000"/>
                    <a:lumOff val="15000"/>
                  </a:schemeClr>
                </a:solidFill>
                <a:latin typeface="Arial"/>
                <a:cs typeface="Arial"/>
              </a:rPr>
              <a:t/>
            </a:r>
            <a:br>
              <a:rPr lang="en-US" sz="2400" dirty="0" smtClean="0">
                <a:solidFill>
                  <a:schemeClr val="tx1">
                    <a:lumMod val="85000"/>
                    <a:lumOff val="15000"/>
                  </a:schemeClr>
                </a:solidFill>
                <a:latin typeface="Arial"/>
                <a:cs typeface="Arial"/>
              </a:rPr>
            </a:br>
            <a:r>
              <a:rPr lang="en-US" sz="1800" dirty="0">
                <a:latin typeface="Arial"/>
                <a:cs typeface="Arial"/>
              </a:rPr>
              <a:t>Virtual &amp; </a:t>
            </a:r>
            <a:r>
              <a:rPr lang="en-US" sz="1800" dirty="0" smtClean="0">
                <a:latin typeface="Arial"/>
                <a:cs typeface="Arial"/>
              </a:rPr>
              <a:t>Actual </a:t>
            </a:r>
            <a:r>
              <a:rPr lang="en-US" sz="1800" dirty="0">
                <a:latin typeface="Arial"/>
                <a:cs typeface="Arial"/>
              </a:rPr>
              <a:t>L</a:t>
            </a:r>
            <a:r>
              <a:rPr lang="en-US" sz="1800" dirty="0" smtClean="0">
                <a:latin typeface="Arial"/>
                <a:cs typeface="Arial"/>
              </a:rPr>
              <a:t>earning</a:t>
            </a:r>
            <a:r>
              <a:rPr lang="en-US" sz="1800" dirty="0">
                <a:latin typeface="Arial"/>
                <a:cs typeface="Arial"/>
              </a:rPr>
              <a:t/>
            </a:r>
            <a:br>
              <a:rPr lang="en-US" sz="1800" dirty="0">
                <a:latin typeface="Arial"/>
                <a:cs typeface="Arial"/>
              </a:rPr>
            </a:br>
            <a:r>
              <a:rPr lang="en-US" sz="1800" dirty="0">
                <a:latin typeface="Arial"/>
                <a:cs typeface="Arial"/>
              </a:rPr>
              <a:t>Spaces </a:t>
            </a:r>
            <a:r>
              <a:rPr lang="en-US" sz="1800" dirty="0" smtClean="0">
                <a:latin typeface="Arial"/>
                <a:cs typeface="Arial"/>
              </a:rPr>
              <a:t/>
            </a:r>
            <a:br>
              <a:rPr lang="en-US" sz="1800" dirty="0" smtClean="0">
                <a:latin typeface="Arial"/>
                <a:cs typeface="Arial"/>
              </a:rPr>
            </a:br>
            <a:r>
              <a:rPr lang="en-US" sz="1800" dirty="0">
                <a:latin typeface="Arial"/>
                <a:cs typeface="Arial"/>
              </a:rPr>
              <a:t/>
            </a:r>
            <a:br>
              <a:rPr lang="en-US" sz="1800" dirty="0">
                <a:latin typeface="Arial"/>
                <a:cs typeface="Arial"/>
              </a:rPr>
            </a:br>
            <a:r>
              <a:rPr lang="en-US" sz="1800" dirty="0" smtClean="0">
                <a:solidFill>
                  <a:schemeClr val="tx1">
                    <a:lumMod val="85000"/>
                    <a:lumOff val="15000"/>
                  </a:schemeClr>
                </a:solidFill>
                <a:latin typeface="Arial"/>
                <a:cs typeface="Arial"/>
              </a:rPr>
              <a:t>Skills </a:t>
            </a:r>
            <a:r>
              <a:rPr lang="en-US" sz="1800" dirty="0">
                <a:solidFill>
                  <a:schemeClr val="tx1">
                    <a:lumMod val="85000"/>
                    <a:lumOff val="15000"/>
                  </a:schemeClr>
                </a:solidFill>
                <a:latin typeface="Arial"/>
                <a:cs typeface="Arial"/>
              </a:rPr>
              <a:t>and </a:t>
            </a:r>
            <a:r>
              <a:rPr lang="en-US" sz="1800" dirty="0">
                <a:solidFill>
                  <a:schemeClr val="tx1">
                    <a:lumMod val="85000"/>
                    <a:lumOff val="15000"/>
                  </a:schemeClr>
                </a:solidFill>
                <a:latin typeface="Arial"/>
                <a:cs typeface="Arial"/>
              </a:rPr>
              <a:t>E</a:t>
            </a:r>
            <a:r>
              <a:rPr lang="en-US" sz="1800" dirty="0" smtClean="0">
                <a:solidFill>
                  <a:schemeClr val="tx1">
                    <a:lumMod val="85000"/>
                    <a:lumOff val="15000"/>
                  </a:schemeClr>
                </a:solidFill>
                <a:latin typeface="Arial"/>
                <a:cs typeface="Arial"/>
              </a:rPr>
              <a:t>xpertise</a:t>
            </a:r>
            <a:r>
              <a:rPr lang="en-US" sz="1800" dirty="0" smtClean="0">
                <a:solidFill>
                  <a:schemeClr val="tx1">
                    <a:lumMod val="85000"/>
                    <a:lumOff val="15000"/>
                  </a:schemeClr>
                </a:solidFill>
                <a:latin typeface="Arial"/>
                <a:cs typeface="Arial"/>
              </a:rPr>
              <a:t/>
            </a:r>
            <a:br>
              <a:rPr lang="en-US" sz="1800" dirty="0" smtClean="0">
                <a:solidFill>
                  <a:schemeClr val="tx1">
                    <a:lumMod val="85000"/>
                    <a:lumOff val="15000"/>
                  </a:schemeClr>
                </a:solidFill>
                <a:latin typeface="Arial"/>
                <a:cs typeface="Arial"/>
              </a:rPr>
            </a:br>
            <a:r>
              <a:rPr lang="en-US" sz="1800" dirty="0" smtClean="0">
                <a:solidFill>
                  <a:schemeClr val="tx1">
                    <a:lumMod val="85000"/>
                    <a:lumOff val="15000"/>
                  </a:schemeClr>
                </a:solidFill>
                <a:latin typeface="Arial"/>
                <a:cs typeface="Arial"/>
              </a:rPr>
              <a:t/>
            </a:r>
            <a:br>
              <a:rPr lang="en-US" sz="1800" dirty="0" smtClean="0">
                <a:solidFill>
                  <a:schemeClr val="tx1">
                    <a:lumMod val="85000"/>
                    <a:lumOff val="15000"/>
                  </a:schemeClr>
                </a:solidFill>
                <a:latin typeface="Arial"/>
                <a:cs typeface="Arial"/>
              </a:rPr>
            </a:br>
            <a:r>
              <a:rPr lang="en-US" sz="1800" dirty="0" smtClean="0">
                <a:solidFill>
                  <a:schemeClr val="tx1">
                    <a:lumMod val="85000"/>
                    <a:lumOff val="15000"/>
                  </a:schemeClr>
                </a:solidFill>
                <a:latin typeface="Arial"/>
                <a:cs typeface="Arial"/>
              </a:rPr>
              <a:t>Community &amp; </a:t>
            </a:r>
            <a:r>
              <a:rPr lang="en-US" sz="1800" dirty="0">
                <a:solidFill>
                  <a:schemeClr val="tx1">
                    <a:lumMod val="85000"/>
                    <a:lumOff val="15000"/>
                  </a:schemeClr>
                </a:solidFill>
                <a:latin typeface="Arial"/>
                <a:cs typeface="Arial"/>
              </a:rPr>
              <a:t>S</a:t>
            </a:r>
            <a:r>
              <a:rPr lang="en-US" sz="1800" dirty="0" smtClean="0">
                <a:solidFill>
                  <a:schemeClr val="tx1">
                    <a:lumMod val="85000"/>
                    <a:lumOff val="15000"/>
                  </a:schemeClr>
                </a:solidFill>
                <a:latin typeface="Arial"/>
                <a:cs typeface="Arial"/>
              </a:rPr>
              <a:t>upport </a:t>
            </a:r>
            <a:r>
              <a:rPr lang="en-US" sz="1800" dirty="0">
                <a:solidFill>
                  <a:schemeClr val="tx1">
                    <a:lumMod val="85000"/>
                    <a:lumOff val="15000"/>
                  </a:schemeClr>
                </a:solidFill>
                <a:latin typeface="Arial"/>
                <a:cs typeface="Arial"/>
              </a:rPr>
              <a:t>N</a:t>
            </a:r>
            <a:r>
              <a:rPr lang="en-US" sz="1800" dirty="0" smtClean="0">
                <a:solidFill>
                  <a:schemeClr val="tx1">
                    <a:lumMod val="85000"/>
                    <a:lumOff val="15000"/>
                  </a:schemeClr>
                </a:solidFill>
                <a:latin typeface="Arial"/>
                <a:cs typeface="Arial"/>
              </a:rPr>
              <a:t>etworks </a:t>
            </a:r>
            <a:r>
              <a:rPr lang="en-US" sz="1800" dirty="0" smtClean="0">
                <a:solidFill>
                  <a:schemeClr val="tx1">
                    <a:lumMod val="85000"/>
                    <a:lumOff val="15000"/>
                  </a:schemeClr>
                </a:solidFill>
                <a:latin typeface="Arial"/>
                <a:cs typeface="Arial"/>
              </a:rPr>
              <a:t/>
            </a:r>
            <a:br>
              <a:rPr lang="en-US" sz="1800" dirty="0" smtClean="0">
                <a:solidFill>
                  <a:schemeClr val="tx1">
                    <a:lumMod val="85000"/>
                    <a:lumOff val="15000"/>
                  </a:schemeClr>
                </a:solidFill>
                <a:latin typeface="Arial"/>
                <a:cs typeface="Arial"/>
              </a:rPr>
            </a:br>
            <a:r>
              <a:rPr lang="en-US" sz="1800" dirty="0" smtClean="0">
                <a:solidFill>
                  <a:schemeClr val="tx1">
                    <a:lumMod val="85000"/>
                    <a:lumOff val="15000"/>
                  </a:schemeClr>
                </a:solidFill>
                <a:latin typeface="Arial"/>
                <a:cs typeface="Arial"/>
              </a:rPr>
              <a:t/>
            </a:r>
            <a:br>
              <a:rPr lang="en-US" sz="1800" dirty="0" smtClean="0">
                <a:solidFill>
                  <a:schemeClr val="tx1">
                    <a:lumMod val="85000"/>
                    <a:lumOff val="15000"/>
                  </a:schemeClr>
                </a:solidFill>
                <a:latin typeface="Arial"/>
                <a:cs typeface="Arial"/>
              </a:rPr>
            </a:br>
            <a:r>
              <a:rPr lang="en-US" sz="1800" dirty="0" smtClean="0">
                <a:solidFill>
                  <a:schemeClr val="tx1">
                    <a:lumMod val="85000"/>
                    <a:lumOff val="15000"/>
                  </a:schemeClr>
                </a:solidFill>
                <a:latin typeface="Arial"/>
                <a:cs typeface="Arial"/>
              </a:rPr>
              <a:t>Collaborations</a:t>
            </a:r>
            <a:endParaRPr lang="en-US" sz="1800" dirty="0">
              <a:solidFill>
                <a:schemeClr val="tx1">
                  <a:lumMod val="85000"/>
                  <a:lumOff val="15000"/>
                </a:schemeClr>
              </a:solidFill>
              <a:latin typeface="Arial"/>
              <a:cs typeface="Arial"/>
            </a:endParaRPr>
          </a:p>
        </p:txBody>
      </p:sp>
      <p:sp>
        <p:nvSpPr>
          <p:cNvPr id="3" name="Title 1"/>
          <p:cNvSpPr txBox="1">
            <a:spLocks/>
          </p:cNvSpPr>
          <p:nvPr/>
        </p:nvSpPr>
        <p:spPr>
          <a:xfrm>
            <a:off x="1241194" y="598226"/>
            <a:ext cx="2455346" cy="644689"/>
          </a:xfrm>
          <a:prstGeom prst="rect">
            <a:avLst/>
          </a:prstGeom>
          <a:no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chemeClr val="bg2"/>
                </a:solidFill>
                <a:latin typeface="Arial"/>
                <a:cs typeface="Arial"/>
              </a:rPr>
              <a:t>Open Workshop Network</a:t>
            </a:r>
            <a:endParaRPr lang="en-US" sz="1800" dirty="0">
              <a:solidFill>
                <a:schemeClr val="bg2"/>
              </a:solidFill>
              <a:latin typeface="Arial"/>
              <a:cs typeface="Arial"/>
            </a:endParaRPr>
          </a:p>
        </p:txBody>
      </p:sp>
      <p:sp>
        <p:nvSpPr>
          <p:cNvPr id="5" name="Title 1"/>
          <p:cNvSpPr txBox="1">
            <a:spLocks/>
          </p:cNvSpPr>
          <p:nvPr/>
        </p:nvSpPr>
        <p:spPr>
          <a:xfrm>
            <a:off x="4935517" y="598226"/>
            <a:ext cx="2455346" cy="644689"/>
          </a:xfrm>
          <a:prstGeom prst="rect">
            <a:avLst/>
          </a:prstGeom>
          <a:no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chemeClr val="bg2"/>
                </a:solidFill>
                <a:latin typeface="Arial"/>
                <a:cs typeface="Arial"/>
              </a:rPr>
              <a:t>UAL staff &amp; students</a:t>
            </a:r>
            <a:endParaRPr lang="en-US" sz="1800" dirty="0">
              <a:solidFill>
                <a:schemeClr val="bg2"/>
              </a:solidFill>
              <a:latin typeface="Arial"/>
              <a:cs typeface="Arial"/>
            </a:endParaRPr>
          </a:p>
        </p:txBody>
      </p:sp>
      <p:sp>
        <p:nvSpPr>
          <p:cNvPr id="6" name="Title 1"/>
          <p:cNvSpPr txBox="1">
            <a:spLocks/>
          </p:cNvSpPr>
          <p:nvPr/>
        </p:nvSpPr>
        <p:spPr>
          <a:xfrm>
            <a:off x="94579" y="4006040"/>
            <a:ext cx="2455346" cy="644689"/>
          </a:xfrm>
          <a:prstGeom prst="rect">
            <a:avLst/>
          </a:prstGeom>
          <a:no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chemeClr val="bg2"/>
                </a:solidFill>
                <a:latin typeface="Arial"/>
                <a:cs typeface="Arial"/>
              </a:rPr>
              <a:t>International Maker Movement</a:t>
            </a:r>
            <a:endParaRPr lang="en-US" sz="1800" dirty="0">
              <a:solidFill>
                <a:schemeClr val="bg2"/>
              </a:solidFill>
              <a:latin typeface="Arial"/>
              <a:cs typeface="Arial"/>
            </a:endParaRPr>
          </a:p>
        </p:txBody>
      </p:sp>
      <p:sp>
        <p:nvSpPr>
          <p:cNvPr id="7" name="Title 1"/>
          <p:cNvSpPr txBox="1">
            <a:spLocks/>
          </p:cNvSpPr>
          <p:nvPr/>
        </p:nvSpPr>
        <p:spPr>
          <a:xfrm>
            <a:off x="202675" y="2103025"/>
            <a:ext cx="2455346" cy="644689"/>
          </a:xfrm>
          <a:prstGeom prst="rect">
            <a:avLst/>
          </a:prstGeom>
          <a:no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chemeClr val="bg2"/>
                </a:solidFill>
                <a:latin typeface="Arial"/>
                <a:cs typeface="Arial"/>
              </a:rPr>
              <a:t>Maker Communities</a:t>
            </a:r>
            <a:endParaRPr lang="en-US" sz="1800" dirty="0">
              <a:solidFill>
                <a:schemeClr val="bg2"/>
              </a:solidFill>
              <a:latin typeface="Arial"/>
              <a:cs typeface="Arial"/>
            </a:endParaRPr>
          </a:p>
        </p:txBody>
      </p:sp>
      <p:sp>
        <p:nvSpPr>
          <p:cNvPr id="10" name="Title 1"/>
          <p:cNvSpPr txBox="1">
            <a:spLocks/>
          </p:cNvSpPr>
          <p:nvPr/>
        </p:nvSpPr>
        <p:spPr>
          <a:xfrm>
            <a:off x="5738675" y="5661041"/>
            <a:ext cx="1864606" cy="644689"/>
          </a:xfrm>
          <a:prstGeom prst="rect">
            <a:avLst/>
          </a:prstGeom>
          <a:no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chemeClr val="bg2"/>
                </a:solidFill>
                <a:latin typeface="Arial"/>
                <a:cs typeface="Arial"/>
              </a:rPr>
              <a:t>Industry &amp; </a:t>
            </a:r>
          </a:p>
          <a:p>
            <a:r>
              <a:rPr lang="en-US" sz="2400" dirty="0" smtClean="0">
                <a:solidFill>
                  <a:schemeClr val="bg2"/>
                </a:solidFill>
                <a:latin typeface="Arial"/>
                <a:cs typeface="Arial"/>
              </a:rPr>
              <a:t>Sector</a:t>
            </a:r>
            <a:endParaRPr lang="en-US" sz="1800" dirty="0">
              <a:solidFill>
                <a:schemeClr val="bg2"/>
              </a:solidFill>
              <a:latin typeface="Arial"/>
              <a:cs typeface="Arial"/>
            </a:endParaRPr>
          </a:p>
        </p:txBody>
      </p:sp>
      <p:sp>
        <p:nvSpPr>
          <p:cNvPr id="11" name="Title 1"/>
          <p:cNvSpPr txBox="1">
            <a:spLocks/>
          </p:cNvSpPr>
          <p:nvPr/>
        </p:nvSpPr>
        <p:spPr>
          <a:xfrm>
            <a:off x="6499099" y="2130292"/>
            <a:ext cx="2455346" cy="644689"/>
          </a:xfrm>
          <a:prstGeom prst="rect">
            <a:avLst/>
          </a:prstGeom>
          <a:noFill/>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chemeClr val="bg2"/>
                </a:solidFill>
                <a:latin typeface="Arial"/>
                <a:cs typeface="Arial"/>
              </a:rPr>
              <a:t>Other Universities &amp; Colleges</a:t>
            </a:r>
            <a:endParaRPr lang="en-US" sz="1800" dirty="0">
              <a:solidFill>
                <a:schemeClr val="bg2"/>
              </a:solidFill>
              <a:latin typeface="Arial"/>
              <a:cs typeface="Arial"/>
            </a:endParaRPr>
          </a:p>
        </p:txBody>
      </p:sp>
      <p:sp>
        <p:nvSpPr>
          <p:cNvPr id="12" name="Title 1"/>
          <p:cNvSpPr txBox="1">
            <a:spLocks/>
          </p:cNvSpPr>
          <p:nvPr/>
        </p:nvSpPr>
        <p:spPr>
          <a:xfrm>
            <a:off x="6499092" y="4006040"/>
            <a:ext cx="2580722" cy="644689"/>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200" dirty="0" smtClean="0">
                <a:solidFill>
                  <a:schemeClr val="bg2"/>
                </a:solidFill>
                <a:latin typeface="Arial"/>
                <a:cs typeface="Arial"/>
              </a:rPr>
              <a:t>Arts practitioners</a:t>
            </a:r>
          </a:p>
          <a:p>
            <a:r>
              <a:rPr lang="en-US" sz="2200" dirty="0">
                <a:solidFill>
                  <a:schemeClr val="bg2"/>
                </a:solidFill>
                <a:latin typeface="Arial"/>
                <a:cs typeface="Arial"/>
              </a:rPr>
              <a:t>&amp;</a:t>
            </a:r>
            <a:r>
              <a:rPr lang="en-US" sz="2200" dirty="0" smtClean="0">
                <a:solidFill>
                  <a:schemeClr val="bg2"/>
                </a:solidFill>
                <a:latin typeface="Arial"/>
                <a:cs typeface="Arial"/>
              </a:rPr>
              <a:t> artist run </a:t>
            </a:r>
          </a:p>
          <a:p>
            <a:r>
              <a:rPr lang="en-US" sz="2200" dirty="0" smtClean="0">
                <a:solidFill>
                  <a:schemeClr val="bg2"/>
                </a:solidFill>
                <a:latin typeface="Arial"/>
                <a:cs typeface="Arial"/>
              </a:rPr>
              <a:t>groups</a:t>
            </a:r>
            <a:endParaRPr lang="en-US" sz="2200" dirty="0">
              <a:solidFill>
                <a:schemeClr val="bg2"/>
              </a:solidFill>
              <a:latin typeface="Arial"/>
              <a:cs typeface="Arial"/>
            </a:endParaRPr>
          </a:p>
        </p:txBody>
      </p:sp>
      <p:sp>
        <p:nvSpPr>
          <p:cNvPr id="13" name="Title 1"/>
          <p:cNvSpPr txBox="1">
            <a:spLocks/>
          </p:cNvSpPr>
          <p:nvPr/>
        </p:nvSpPr>
        <p:spPr>
          <a:xfrm>
            <a:off x="1052022" y="5665303"/>
            <a:ext cx="2455346" cy="644689"/>
          </a:xfrm>
          <a:prstGeom prst="rect">
            <a:avLst/>
          </a:prstGeom>
          <a:noFill/>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chemeClr val="bg2"/>
                </a:solidFill>
                <a:latin typeface="Arial"/>
                <a:cs typeface="Arial"/>
              </a:rPr>
              <a:t>MOOC providers</a:t>
            </a:r>
            <a:endParaRPr lang="en-US" sz="1800" dirty="0">
              <a:solidFill>
                <a:schemeClr val="bg2"/>
              </a:solidFill>
              <a:latin typeface="Arial"/>
              <a:cs typeface="Arial"/>
            </a:endParaRPr>
          </a:p>
        </p:txBody>
      </p:sp>
    </p:spTree>
    <p:extLst>
      <p:ext uri="{BB962C8B-B14F-4D97-AF65-F5344CB8AC3E}">
        <p14:creationId xmlns:p14="http://schemas.microsoft.com/office/powerpoint/2010/main" val="15687855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DSC0083.JPG"/>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531858" y="35380"/>
            <a:ext cx="11315700" cy="7543800"/>
          </a:xfrm>
          <a:prstGeom prst="rect">
            <a:avLst/>
          </a:prstGeom>
        </p:spPr>
      </p:pic>
      <p:sp>
        <p:nvSpPr>
          <p:cNvPr id="3" name="TextBox 2"/>
          <p:cNvSpPr txBox="1"/>
          <p:nvPr/>
        </p:nvSpPr>
        <p:spPr>
          <a:xfrm>
            <a:off x="1337652" y="396229"/>
            <a:ext cx="7806348" cy="954107"/>
          </a:xfrm>
          <a:prstGeom prst="rect">
            <a:avLst/>
          </a:prstGeom>
          <a:solidFill>
            <a:schemeClr val="accent1">
              <a:lumMod val="50000"/>
            </a:schemeClr>
          </a:solidFill>
        </p:spPr>
        <p:txBody>
          <a:bodyPr wrap="square" rtlCol="0">
            <a:spAutoFit/>
          </a:bodyPr>
          <a:lstStyle/>
          <a:p>
            <a:r>
              <a:rPr lang="en-US" sz="2800" dirty="0">
                <a:solidFill>
                  <a:srgbClr val="EEECE1"/>
                </a:solidFill>
              </a:rPr>
              <a:t>Would a maker MOOC be of interest to your staff, students and </a:t>
            </a:r>
            <a:r>
              <a:rPr lang="en-US" sz="2800" dirty="0" smtClean="0">
                <a:solidFill>
                  <a:srgbClr val="EEECE1"/>
                </a:solidFill>
              </a:rPr>
              <a:t>location (do you have </a:t>
            </a:r>
            <a:r>
              <a:rPr lang="en-US" sz="2800" dirty="0" err="1" smtClean="0">
                <a:solidFill>
                  <a:srgbClr val="EEECE1"/>
                </a:solidFill>
              </a:rPr>
              <a:t>MakerSpaces</a:t>
            </a:r>
            <a:r>
              <a:rPr lang="en-US" sz="2800" dirty="0" smtClean="0">
                <a:solidFill>
                  <a:srgbClr val="EEECE1"/>
                </a:solidFill>
              </a:rPr>
              <a:t>) ?</a:t>
            </a:r>
            <a:endParaRPr lang="en-US" sz="2800" dirty="0">
              <a:solidFill>
                <a:srgbClr val="EEECE1"/>
              </a:solidFill>
            </a:endParaRPr>
          </a:p>
        </p:txBody>
      </p:sp>
      <p:sp>
        <p:nvSpPr>
          <p:cNvPr id="5" name="TextBox 4"/>
          <p:cNvSpPr txBox="1"/>
          <p:nvPr/>
        </p:nvSpPr>
        <p:spPr>
          <a:xfrm>
            <a:off x="-44532" y="5234351"/>
            <a:ext cx="7514106" cy="954107"/>
          </a:xfrm>
          <a:prstGeom prst="rect">
            <a:avLst/>
          </a:prstGeom>
          <a:solidFill>
            <a:schemeClr val="accent1">
              <a:lumMod val="50000"/>
            </a:schemeClr>
          </a:solidFill>
        </p:spPr>
        <p:txBody>
          <a:bodyPr wrap="square" rtlCol="0">
            <a:spAutoFit/>
          </a:bodyPr>
          <a:lstStyle/>
          <a:p>
            <a:r>
              <a:rPr lang="en-US" sz="2800" dirty="0" smtClean="0">
                <a:solidFill>
                  <a:srgbClr val="EEECE1"/>
                </a:solidFill>
              </a:rPr>
              <a:t>How’s </a:t>
            </a:r>
            <a:r>
              <a:rPr lang="en-US" sz="2800" dirty="0">
                <a:solidFill>
                  <a:srgbClr val="EEECE1"/>
                </a:solidFill>
              </a:rPr>
              <a:t>your institution acknowledge and support cross discipline Digital Making practices? </a:t>
            </a:r>
          </a:p>
        </p:txBody>
      </p:sp>
      <p:sp>
        <p:nvSpPr>
          <p:cNvPr id="6" name="TextBox 5"/>
          <p:cNvSpPr txBox="1"/>
          <p:nvPr/>
        </p:nvSpPr>
        <p:spPr>
          <a:xfrm>
            <a:off x="-71556" y="2008936"/>
            <a:ext cx="7514106" cy="954107"/>
          </a:xfrm>
          <a:prstGeom prst="rect">
            <a:avLst/>
          </a:prstGeom>
          <a:solidFill>
            <a:schemeClr val="accent1">
              <a:lumMod val="50000"/>
            </a:schemeClr>
          </a:solidFill>
        </p:spPr>
        <p:txBody>
          <a:bodyPr wrap="square" rtlCol="0">
            <a:spAutoFit/>
          </a:bodyPr>
          <a:lstStyle/>
          <a:p>
            <a:r>
              <a:rPr lang="en-US" sz="2800" dirty="0" smtClean="0">
                <a:solidFill>
                  <a:srgbClr val="EEECE1"/>
                </a:solidFill>
              </a:rPr>
              <a:t>Do </a:t>
            </a:r>
            <a:r>
              <a:rPr lang="en-US" sz="2800" dirty="0">
                <a:solidFill>
                  <a:srgbClr val="EEECE1"/>
                </a:solidFill>
              </a:rPr>
              <a:t>you have a strategy/policy for open education at your institution</a:t>
            </a:r>
            <a:r>
              <a:rPr lang="en-US" sz="2800" dirty="0" smtClean="0">
                <a:solidFill>
                  <a:srgbClr val="EEECE1"/>
                </a:solidFill>
              </a:rPr>
              <a:t>?</a:t>
            </a:r>
            <a:endParaRPr lang="en-US" sz="2800" dirty="0">
              <a:solidFill>
                <a:srgbClr val="EEECE1"/>
              </a:solidFill>
            </a:endParaRPr>
          </a:p>
        </p:txBody>
      </p:sp>
      <p:sp>
        <p:nvSpPr>
          <p:cNvPr id="7" name="TextBox 6"/>
          <p:cNvSpPr txBox="1"/>
          <p:nvPr/>
        </p:nvSpPr>
        <p:spPr>
          <a:xfrm>
            <a:off x="1643406" y="3621643"/>
            <a:ext cx="7514106" cy="954107"/>
          </a:xfrm>
          <a:prstGeom prst="rect">
            <a:avLst/>
          </a:prstGeom>
          <a:solidFill>
            <a:schemeClr val="accent1">
              <a:lumMod val="50000"/>
            </a:schemeClr>
          </a:solidFill>
        </p:spPr>
        <p:txBody>
          <a:bodyPr wrap="square" rtlCol="0">
            <a:spAutoFit/>
          </a:bodyPr>
          <a:lstStyle/>
          <a:p>
            <a:r>
              <a:rPr lang="en-US" sz="2800" dirty="0" smtClean="0">
                <a:solidFill>
                  <a:srgbClr val="EEECE1"/>
                </a:solidFill>
              </a:rPr>
              <a:t>Have </a:t>
            </a:r>
            <a:r>
              <a:rPr lang="en-US" sz="2800" dirty="0">
                <a:solidFill>
                  <a:srgbClr val="EEECE1"/>
                </a:solidFill>
              </a:rPr>
              <a:t>you any good/best practice examples of Open Practice</a:t>
            </a:r>
            <a:r>
              <a:rPr lang="en-US" sz="2800" dirty="0" smtClean="0">
                <a:solidFill>
                  <a:srgbClr val="EEECE1"/>
                </a:solidFill>
              </a:rPr>
              <a:t>?</a:t>
            </a:r>
            <a:endParaRPr lang="en-US" sz="2800" dirty="0">
              <a:solidFill>
                <a:srgbClr val="EEECE1"/>
              </a:solidFill>
            </a:endParaRPr>
          </a:p>
        </p:txBody>
      </p:sp>
    </p:spTree>
    <p:extLst>
      <p:ext uri="{BB962C8B-B14F-4D97-AF65-F5344CB8AC3E}">
        <p14:creationId xmlns:p14="http://schemas.microsoft.com/office/powerpoint/2010/main" val="41101654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extBox 3"/>
          <p:cNvSpPr txBox="1"/>
          <p:nvPr/>
        </p:nvSpPr>
        <p:spPr>
          <a:xfrm>
            <a:off x="2304511" y="1341749"/>
            <a:ext cx="4544834" cy="4216539"/>
          </a:xfrm>
          <a:prstGeom prst="rect">
            <a:avLst/>
          </a:prstGeom>
          <a:noFill/>
        </p:spPr>
        <p:txBody>
          <a:bodyPr wrap="none" rtlCol="0">
            <a:spAutoFit/>
          </a:bodyPr>
          <a:lstStyle/>
          <a:p>
            <a:pPr algn="ctr"/>
            <a:r>
              <a:rPr lang="en-US" sz="4400" dirty="0" smtClean="0">
                <a:solidFill>
                  <a:schemeClr val="bg2"/>
                </a:solidFill>
                <a:latin typeface="Arial"/>
                <a:cs typeface="Arial"/>
              </a:rPr>
              <a:t>Thank you</a:t>
            </a:r>
          </a:p>
          <a:p>
            <a:pPr algn="ctr"/>
            <a:endParaRPr lang="en-US" sz="3200" dirty="0">
              <a:solidFill>
                <a:schemeClr val="bg2"/>
              </a:solidFill>
              <a:latin typeface="Arial"/>
              <a:cs typeface="Arial"/>
            </a:endParaRPr>
          </a:p>
          <a:p>
            <a:pPr algn="ctr"/>
            <a:r>
              <a:rPr lang="en-US" sz="3200" dirty="0" err="1" smtClean="0">
                <a:solidFill>
                  <a:schemeClr val="bg2"/>
                </a:solidFill>
                <a:latin typeface="Arial"/>
                <a:cs typeface="Arial"/>
              </a:rPr>
              <a:t>c.follows@arts.ac.uk</a:t>
            </a:r>
            <a:endParaRPr lang="en-US" sz="3200" dirty="0" smtClean="0">
              <a:solidFill>
                <a:schemeClr val="bg2"/>
              </a:solidFill>
              <a:latin typeface="Arial"/>
              <a:cs typeface="Arial"/>
            </a:endParaRPr>
          </a:p>
          <a:p>
            <a:pPr algn="ctr"/>
            <a:endParaRPr lang="en-US" sz="3200" dirty="0">
              <a:solidFill>
                <a:schemeClr val="bg2"/>
              </a:solidFill>
              <a:latin typeface="Arial"/>
              <a:cs typeface="Arial"/>
            </a:endParaRPr>
          </a:p>
          <a:p>
            <a:pPr algn="ctr"/>
            <a:r>
              <a:rPr lang="en-US" sz="3200" dirty="0" smtClean="0">
                <a:solidFill>
                  <a:schemeClr val="bg2"/>
                </a:solidFill>
                <a:latin typeface="Arial"/>
                <a:cs typeface="Arial"/>
              </a:rPr>
              <a:t>@</a:t>
            </a:r>
            <a:r>
              <a:rPr lang="en-US" sz="3200" dirty="0" err="1" smtClean="0">
                <a:solidFill>
                  <a:schemeClr val="bg2"/>
                </a:solidFill>
                <a:latin typeface="Arial"/>
                <a:cs typeface="Arial"/>
              </a:rPr>
              <a:t>CCWPostDigital</a:t>
            </a:r>
            <a:endParaRPr lang="en-US" sz="3200" dirty="0" smtClean="0">
              <a:solidFill>
                <a:schemeClr val="bg2"/>
              </a:solidFill>
              <a:latin typeface="Arial"/>
              <a:cs typeface="Arial"/>
            </a:endParaRPr>
          </a:p>
          <a:p>
            <a:pPr algn="ctr"/>
            <a:endParaRPr lang="en-US" sz="3200" dirty="0">
              <a:solidFill>
                <a:schemeClr val="bg2"/>
              </a:solidFill>
              <a:latin typeface="Arial"/>
              <a:cs typeface="Arial"/>
            </a:endParaRPr>
          </a:p>
          <a:p>
            <a:pPr algn="ctr"/>
            <a:r>
              <a:rPr lang="en-US" sz="3200" dirty="0" smtClean="0">
                <a:solidFill>
                  <a:schemeClr val="bg2"/>
                </a:solidFill>
                <a:latin typeface="Arial"/>
                <a:cs typeface="Arial"/>
              </a:rPr>
              <a:t>http://</a:t>
            </a:r>
            <a:r>
              <a:rPr lang="en-US" sz="3200" dirty="0" err="1" smtClean="0">
                <a:solidFill>
                  <a:schemeClr val="bg2"/>
                </a:solidFill>
                <a:latin typeface="Arial"/>
                <a:cs typeface="Arial"/>
              </a:rPr>
              <a:t>process.arts.ac.uk</a:t>
            </a:r>
            <a:endParaRPr lang="en-US" sz="3200" dirty="0" smtClean="0">
              <a:solidFill>
                <a:schemeClr val="bg2"/>
              </a:solidFill>
              <a:latin typeface="Arial"/>
              <a:cs typeface="Arial"/>
            </a:endParaRPr>
          </a:p>
          <a:p>
            <a:pPr algn="ctr"/>
            <a:endParaRPr lang="en-US" sz="3200" dirty="0">
              <a:solidFill>
                <a:schemeClr val="bg2"/>
              </a:solidFill>
              <a:latin typeface="Arial"/>
              <a:cs typeface="Arial"/>
            </a:endParaRPr>
          </a:p>
        </p:txBody>
      </p:sp>
    </p:spTree>
    <p:extLst>
      <p:ext uri="{BB962C8B-B14F-4D97-AF65-F5344CB8AC3E}">
        <p14:creationId xmlns:p14="http://schemas.microsoft.com/office/powerpoint/2010/main" val="31166833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7939.JPG"/>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8083731" y="-3647"/>
            <a:ext cx="3059921" cy="6858000"/>
          </a:xfrm>
          <a:prstGeom prst="rect">
            <a:avLst/>
          </a:prstGeom>
        </p:spPr>
      </p:pic>
      <p:sp>
        <p:nvSpPr>
          <p:cNvPr id="2" name="Title 1"/>
          <p:cNvSpPr>
            <a:spLocks noGrp="1"/>
          </p:cNvSpPr>
          <p:nvPr>
            <p:ph type="title"/>
          </p:nvPr>
        </p:nvSpPr>
        <p:spPr>
          <a:xfrm>
            <a:off x="1222933" y="-3647"/>
            <a:ext cx="6702563" cy="6907599"/>
          </a:xfrm>
          <a:noFill/>
        </p:spPr>
        <p:txBody>
          <a:bodyPr>
            <a:normAutofit/>
          </a:bodyPr>
          <a:lstStyle/>
          <a:p>
            <a:r>
              <a:rPr lang="en-US" sz="3200" dirty="0" smtClean="0">
                <a:solidFill>
                  <a:srgbClr val="EEECE1"/>
                </a:solidFill>
                <a:latin typeface="Arial"/>
                <a:cs typeface="Arial"/>
              </a:rPr>
              <a:t>Awareness </a:t>
            </a:r>
            <a:r>
              <a:rPr lang="en-US" sz="3200" dirty="0">
                <a:solidFill>
                  <a:srgbClr val="EEECE1"/>
                </a:solidFill>
                <a:latin typeface="Arial"/>
                <a:cs typeface="Arial"/>
              </a:rPr>
              <a:t>of </a:t>
            </a:r>
            <a:r>
              <a:rPr lang="en-US" sz="3200" b="1" dirty="0">
                <a:solidFill>
                  <a:srgbClr val="EEECE1"/>
                </a:solidFill>
                <a:latin typeface="Arial"/>
                <a:cs typeface="Arial"/>
              </a:rPr>
              <a:t>Open Educational Practice (OEP)</a:t>
            </a:r>
            <a:r>
              <a:rPr lang="en-US" sz="3200" dirty="0">
                <a:solidFill>
                  <a:srgbClr val="EEECE1"/>
                </a:solidFill>
                <a:latin typeface="Arial"/>
                <a:cs typeface="Arial"/>
              </a:rPr>
              <a:t> and </a:t>
            </a:r>
            <a:r>
              <a:rPr lang="en-US" sz="3200" b="1" dirty="0">
                <a:solidFill>
                  <a:srgbClr val="EEECE1"/>
                </a:solidFill>
                <a:latin typeface="Arial"/>
                <a:cs typeface="Arial"/>
              </a:rPr>
              <a:t>D</a:t>
            </a:r>
            <a:r>
              <a:rPr lang="en-US" sz="3200" b="1" dirty="0" smtClean="0">
                <a:solidFill>
                  <a:srgbClr val="EEECE1"/>
                </a:solidFill>
                <a:latin typeface="Arial"/>
                <a:cs typeface="Arial"/>
              </a:rPr>
              <a:t>igital </a:t>
            </a:r>
            <a:r>
              <a:rPr lang="en-US" sz="3200" b="1" dirty="0">
                <a:solidFill>
                  <a:srgbClr val="EEECE1"/>
                </a:solidFill>
                <a:latin typeface="Arial"/>
                <a:cs typeface="Arial"/>
              </a:rPr>
              <a:t>M</a:t>
            </a:r>
            <a:r>
              <a:rPr lang="en-US" sz="3200" b="1" dirty="0" smtClean="0">
                <a:solidFill>
                  <a:srgbClr val="EEECE1"/>
                </a:solidFill>
                <a:latin typeface="Arial"/>
                <a:cs typeface="Arial"/>
              </a:rPr>
              <a:t>aking</a:t>
            </a:r>
            <a:r>
              <a:rPr lang="en-US" sz="3200" dirty="0" smtClean="0">
                <a:solidFill>
                  <a:srgbClr val="EEECE1"/>
                </a:solidFill>
                <a:latin typeface="Arial"/>
                <a:cs typeface="Arial"/>
              </a:rPr>
              <a:t> </a:t>
            </a:r>
            <a:r>
              <a:rPr lang="en-US" sz="3200" dirty="0">
                <a:solidFill>
                  <a:srgbClr val="EEECE1"/>
                </a:solidFill>
                <a:latin typeface="Arial"/>
                <a:cs typeface="Arial"/>
              </a:rPr>
              <a:t>remain under the radar, outside mainstream pedagogic </a:t>
            </a:r>
            <a:r>
              <a:rPr lang="en-US" sz="3200" dirty="0" smtClean="0">
                <a:solidFill>
                  <a:srgbClr val="EEECE1"/>
                </a:solidFill>
                <a:latin typeface="Arial"/>
                <a:cs typeface="Arial"/>
              </a:rPr>
              <a:t>practice</a:t>
            </a:r>
            <a:br>
              <a:rPr lang="en-US" sz="3200" dirty="0" smtClean="0">
                <a:solidFill>
                  <a:srgbClr val="EEECE1"/>
                </a:solidFill>
                <a:latin typeface="Arial"/>
                <a:cs typeface="Arial"/>
              </a:rPr>
            </a:br>
            <a:r>
              <a:rPr lang="en-US" sz="3200" dirty="0">
                <a:solidFill>
                  <a:srgbClr val="EEECE1"/>
                </a:solidFill>
                <a:latin typeface="Arial"/>
                <a:cs typeface="Arial"/>
              </a:rPr>
              <a:t/>
            </a:r>
            <a:br>
              <a:rPr lang="en-US" sz="3200" dirty="0">
                <a:solidFill>
                  <a:srgbClr val="EEECE1"/>
                </a:solidFill>
                <a:latin typeface="Arial"/>
                <a:cs typeface="Arial"/>
              </a:rPr>
            </a:br>
            <a:r>
              <a:rPr lang="en-US" sz="3200" dirty="0">
                <a:solidFill>
                  <a:srgbClr val="EEECE1"/>
                </a:solidFill>
                <a:latin typeface="Arial"/>
                <a:cs typeface="Arial"/>
              </a:rPr>
              <a:t>Widening gap between institutional &amp; grassroots practice </a:t>
            </a:r>
          </a:p>
        </p:txBody>
      </p:sp>
      <p:pic>
        <p:nvPicPr>
          <p:cNvPr id="4" name="Picture 3" descr="IMG_7939.JPG"/>
          <p:cNvPicPr>
            <a:picLocks noChangeAspect="1"/>
          </p:cNvPicPr>
          <p:nvPr/>
        </p:nvPicPr>
        <p:blipFill>
          <a:blip r:embed="rId3">
            <a:alphaModFix amt="46000"/>
            <a:extLst>
              <a:ext uri="{28A0092B-C50C-407E-A947-70E740481C1C}">
                <a14:useLocalDpi xmlns:a14="http://schemas.microsoft.com/office/drawing/2010/main" val="0"/>
              </a:ext>
            </a:extLst>
          </a:blip>
          <a:stretch>
            <a:fillRect/>
          </a:stretch>
        </p:blipFill>
        <p:spPr>
          <a:xfrm>
            <a:off x="-2005229" y="31627"/>
            <a:ext cx="3059921" cy="6858000"/>
          </a:xfrm>
          <a:prstGeom prst="rect">
            <a:avLst/>
          </a:prstGeom>
        </p:spPr>
      </p:pic>
    </p:spTree>
    <p:extLst>
      <p:ext uri="{BB962C8B-B14F-4D97-AF65-F5344CB8AC3E}">
        <p14:creationId xmlns:p14="http://schemas.microsoft.com/office/powerpoint/2010/main" val="7736719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hines Room- Chelsea Jam CROP.JPG"/>
          <p:cNvPicPr>
            <a:picLocks noChangeAspect="1"/>
          </p:cNvPicPr>
          <p:nvPr/>
        </p:nvPicPr>
        <p:blipFill>
          <a:blip r:embed="rId3">
            <a:alphaModFix amt="37000"/>
            <a:extLst>
              <a:ext uri="{28A0092B-C50C-407E-A947-70E740481C1C}">
                <a14:useLocalDpi xmlns:a14="http://schemas.microsoft.com/office/drawing/2010/main" val="0"/>
              </a:ext>
            </a:extLst>
          </a:blip>
          <a:stretch>
            <a:fillRect/>
          </a:stretch>
        </p:blipFill>
        <p:spPr>
          <a:xfrm>
            <a:off x="-423324" y="0"/>
            <a:ext cx="2547193" cy="6858000"/>
          </a:xfrm>
          <a:prstGeom prst="rect">
            <a:avLst/>
          </a:prstGeom>
        </p:spPr>
      </p:pic>
      <p:sp>
        <p:nvSpPr>
          <p:cNvPr id="2" name="Title 1"/>
          <p:cNvSpPr>
            <a:spLocks noGrp="1"/>
          </p:cNvSpPr>
          <p:nvPr>
            <p:ph type="title"/>
          </p:nvPr>
        </p:nvSpPr>
        <p:spPr>
          <a:xfrm>
            <a:off x="2316501" y="493846"/>
            <a:ext cx="6674334" cy="6055499"/>
          </a:xfrm>
        </p:spPr>
        <p:txBody>
          <a:bodyPr>
            <a:noAutofit/>
          </a:bodyPr>
          <a:lstStyle/>
          <a:p>
            <a:r>
              <a:rPr lang="en-US" sz="2000" b="1" dirty="0">
                <a:solidFill>
                  <a:srgbClr val="EEECE1"/>
                </a:solidFill>
                <a:latin typeface="Arial"/>
                <a:cs typeface="Arial"/>
              </a:rPr>
              <a:t>Digital </a:t>
            </a:r>
            <a:r>
              <a:rPr lang="en-US" sz="2000" b="1" dirty="0" smtClean="0">
                <a:solidFill>
                  <a:srgbClr val="EEECE1"/>
                </a:solidFill>
                <a:latin typeface="Arial"/>
                <a:cs typeface="Arial"/>
              </a:rPr>
              <a:t>Literacies</a:t>
            </a:r>
            <a:br>
              <a:rPr lang="en-US" sz="2000" b="1" dirty="0" smtClean="0">
                <a:solidFill>
                  <a:srgbClr val="EEECE1"/>
                </a:solidFill>
                <a:latin typeface="Arial"/>
                <a:cs typeface="Arial"/>
              </a:rPr>
            </a:br>
            <a:r>
              <a:rPr lang="en-US" sz="2000" b="1" dirty="0" smtClean="0">
                <a:solidFill>
                  <a:srgbClr val="EEECE1"/>
                </a:solidFill>
                <a:latin typeface="Arial"/>
                <a:cs typeface="Arial"/>
              </a:rPr>
              <a:t> </a:t>
            </a:r>
            <a:r>
              <a:rPr lang="en-US" sz="2000" dirty="0" smtClean="0">
                <a:solidFill>
                  <a:srgbClr val="EEECE1"/>
                </a:solidFill>
                <a:latin typeface="Arial"/>
                <a:cs typeface="Arial"/>
              </a:rPr>
              <a:t> </a:t>
            </a:r>
            <a:br>
              <a:rPr lang="en-US" sz="2000" dirty="0" smtClean="0">
                <a:solidFill>
                  <a:srgbClr val="EEECE1"/>
                </a:solidFill>
                <a:latin typeface="Arial"/>
                <a:cs typeface="Arial"/>
              </a:rPr>
            </a:br>
            <a:r>
              <a:rPr lang="en-US" sz="2000" dirty="0" smtClean="0">
                <a:solidFill>
                  <a:srgbClr val="EEECE1"/>
                </a:solidFill>
                <a:latin typeface="Arial"/>
                <a:cs typeface="Arial"/>
              </a:rPr>
              <a:t>Self</a:t>
            </a:r>
            <a:r>
              <a:rPr lang="en-US" sz="2000" dirty="0">
                <a:solidFill>
                  <a:srgbClr val="EEECE1"/>
                </a:solidFill>
                <a:latin typeface="Arial"/>
                <a:cs typeface="Arial"/>
              </a:rPr>
              <a:t>-identified digital skills and attributes needed to support personal and professional digital practice, ranging from awareness and participation, application of good practice through to participation in emergent and innovative digital practices</a:t>
            </a:r>
            <a:r>
              <a:rPr lang="en-US" sz="2000" b="1" dirty="0">
                <a:solidFill>
                  <a:srgbClr val="EEECE1"/>
                </a:solidFill>
                <a:latin typeface="Arial"/>
                <a:cs typeface="Arial"/>
              </a:rPr>
              <a:t>. </a:t>
            </a:r>
            <a:r>
              <a:rPr lang="en-US" sz="2000" dirty="0" smtClean="0">
                <a:solidFill>
                  <a:srgbClr val="EEECE1"/>
                </a:solidFill>
                <a:latin typeface="Arial"/>
                <a:cs typeface="Arial"/>
              </a:rPr>
              <a:t/>
            </a:r>
            <a:br>
              <a:rPr lang="en-US" sz="2000" dirty="0" smtClean="0">
                <a:solidFill>
                  <a:srgbClr val="EEECE1"/>
                </a:solidFill>
                <a:latin typeface="Arial"/>
                <a:cs typeface="Arial"/>
              </a:rPr>
            </a:br>
            <a:r>
              <a:rPr lang="en-US" sz="2000" dirty="0" smtClean="0">
                <a:solidFill>
                  <a:srgbClr val="EEECE1"/>
                </a:solidFill>
                <a:latin typeface="Arial"/>
                <a:cs typeface="Arial"/>
              </a:rPr>
              <a:t/>
            </a:r>
            <a:br>
              <a:rPr lang="en-US" sz="2000" dirty="0" smtClean="0">
                <a:solidFill>
                  <a:srgbClr val="EEECE1"/>
                </a:solidFill>
                <a:latin typeface="Arial"/>
                <a:cs typeface="Arial"/>
              </a:rPr>
            </a:br>
            <a:r>
              <a:rPr lang="en-US" sz="2000" b="1" dirty="0" smtClean="0">
                <a:solidFill>
                  <a:srgbClr val="EEECE1"/>
                </a:solidFill>
                <a:latin typeface="Arial"/>
                <a:cs typeface="Arial"/>
              </a:rPr>
              <a:t>Open education </a:t>
            </a:r>
            <a:br>
              <a:rPr lang="en-US" sz="2000" b="1" dirty="0" smtClean="0">
                <a:solidFill>
                  <a:srgbClr val="EEECE1"/>
                </a:solidFill>
                <a:latin typeface="Arial"/>
                <a:cs typeface="Arial"/>
              </a:rPr>
            </a:br>
            <a:r>
              <a:rPr lang="en-US" sz="2000" b="1" dirty="0" smtClean="0">
                <a:solidFill>
                  <a:srgbClr val="EEECE1"/>
                </a:solidFill>
                <a:latin typeface="Arial"/>
                <a:cs typeface="Arial"/>
              </a:rPr>
              <a:t/>
            </a:r>
            <a:br>
              <a:rPr lang="en-US" sz="2000" b="1" dirty="0" smtClean="0">
                <a:solidFill>
                  <a:srgbClr val="EEECE1"/>
                </a:solidFill>
                <a:latin typeface="Arial"/>
                <a:cs typeface="Arial"/>
              </a:rPr>
            </a:br>
            <a:r>
              <a:rPr lang="en-US" sz="2000" dirty="0" smtClean="0">
                <a:solidFill>
                  <a:srgbClr val="EEECE1"/>
                </a:solidFill>
                <a:latin typeface="Arial"/>
                <a:cs typeface="Arial"/>
              </a:rPr>
              <a:t>Individuals and groups who share personal and professional practice openly online through participatory websites, blogs and online community networks, freely accessible for use and reuse. </a:t>
            </a:r>
            <a:r>
              <a:rPr lang="en-US" sz="2000" dirty="0">
                <a:solidFill>
                  <a:srgbClr val="EEECE1"/>
                </a:solidFill>
                <a:latin typeface="Arial"/>
                <a:cs typeface="Arial"/>
              </a:rPr>
              <a:t>C</a:t>
            </a:r>
            <a:r>
              <a:rPr lang="en-US" sz="2000" dirty="0" smtClean="0">
                <a:solidFill>
                  <a:srgbClr val="EEECE1"/>
                </a:solidFill>
                <a:latin typeface="Arial"/>
                <a:cs typeface="Arial"/>
              </a:rPr>
              <a:t>ontent may be openly licensed using creative commons or similar. </a:t>
            </a:r>
            <a:br>
              <a:rPr lang="en-US" sz="2000" dirty="0" smtClean="0">
                <a:solidFill>
                  <a:srgbClr val="EEECE1"/>
                </a:solidFill>
                <a:latin typeface="Arial"/>
                <a:cs typeface="Arial"/>
              </a:rPr>
            </a:br>
            <a:r>
              <a:rPr lang="en-US" sz="2000" dirty="0" smtClean="0">
                <a:solidFill>
                  <a:srgbClr val="EEECE1"/>
                </a:solidFill>
                <a:latin typeface="Arial"/>
                <a:cs typeface="Arial"/>
              </a:rPr>
              <a:t> </a:t>
            </a:r>
            <a:br>
              <a:rPr lang="en-US" sz="2000" dirty="0" smtClean="0">
                <a:solidFill>
                  <a:srgbClr val="EEECE1"/>
                </a:solidFill>
                <a:latin typeface="Arial"/>
                <a:cs typeface="Arial"/>
              </a:rPr>
            </a:br>
            <a:r>
              <a:rPr lang="en-US" sz="2000" b="1" dirty="0" smtClean="0">
                <a:solidFill>
                  <a:srgbClr val="EEECE1"/>
                </a:solidFill>
                <a:latin typeface="Arial"/>
                <a:cs typeface="Arial"/>
              </a:rPr>
              <a:t>Digital making </a:t>
            </a:r>
            <a:br>
              <a:rPr lang="en-US" sz="2000" b="1" dirty="0" smtClean="0">
                <a:solidFill>
                  <a:srgbClr val="EEECE1"/>
                </a:solidFill>
                <a:latin typeface="Arial"/>
                <a:cs typeface="Arial"/>
              </a:rPr>
            </a:br>
            <a:r>
              <a:rPr lang="en-US" sz="2000" b="1" dirty="0" smtClean="0">
                <a:solidFill>
                  <a:srgbClr val="EEECE1"/>
                </a:solidFill>
                <a:latin typeface="Arial"/>
                <a:cs typeface="Arial"/>
              </a:rPr>
              <a:t/>
            </a:r>
            <a:br>
              <a:rPr lang="en-US" sz="2000" b="1" dirty="0" smtClean="0">
                <a:solidFill>
                  <a:srgbClr val="EEECE1"/>
                </a:solidFill>
                <a:latin typeface="Arial"/>
                <a:cs typeface="Arial"/>
              </a:rPr>
            </a:br>
            <a:r>
              <a:rPr lang="en-US" sz="2000" dirty="0" smtClean="0">
                <a:solidFill>
                  <a:srgbClr val="EEECE1"/>
                </a:solidFill>
                <a:latin typeface="Arial"/>
                <a:cs typeface="Arial"/>
              </a:rPr>
              <a:t>Experimentation and fusion of digital in emergent and traditional practice </a:t>
            </a:r>
            <a:br>
              <a:rPr lang="en-US" sz="2000" dirty="0" smtClean="0">
                <a:solidFill>
                  <a:srgbClr val="EEECE1"/>
                </a:solidFill>
                <a:latin typeface="Arial"/>
                <a:cs typeface="Arial"/>
              </a:rPr>
            </a:br>
            <a:endParaRPr lang="en-US" sz="2000" dirty="0">
              <a:solidFill>
                <a:srgbClr val="EEECE1"/>
              </a:solidFill>
              <a:latin typeface="Arial"/>
              <a:cs typeface="Arial"/>
            </a:endParaRPr>
          </a:p>
        </p:txBody>
      </p:sp>
      <p:sp>
        <p:nvSpPr>
          <p:cNvPr id="6" name="Title 1"/>
          <p:cNvSpPr txBox="1">
            <a:spLocks/>
          </p:cNvSpPr>
          <p:nvPr/>
        </p:nvSpPr>
        <p:spPr>
          <a:xfrm>
            <a:off x="1185005" y="9053853"/>
            <a:ext cx="6532655" cy="17754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t> </a:t>
            </a:r>
            <a:br>
              <a:rPr lang="en-US" sz="2000" dirty="0" smtClean="0"/>
            </a:br>
            <a:r>
              <a:rPr lang="en-US" sz="2000" b="1" dirty="0" smtClean="0"/>
              <a:t>Digital making: </a:t>
            </a:r>
            <a:br>
              <a:rPr lang="en-US" sz="2000" b="1" dirty="0" smtClean="0"/>
            </a:br>
            <a:r>
              <a:rPr lang="en-US" sz="2000" b="1" dirty="0" smtClean="0"/>
              <a:t/>
            </a:r>
            <a:br>
              <a:rPr lang="en-US" sz="2000" b="1" dirty="0" smtClean="0"/>
            </a:br>
            <a:r>
              <a:rPr lang="en-US" sz="2000" dirty="0" smtClean="0"/>
              <a:t>Experimentation and fusion of digital in emergent and traditional practice </a:t>
            </a:r>
            <a:endParaRPr lang="en-US" sz="2000" dirty="0"/>
          </a:p>
        </p:txBody>
      </p:sp>
    </p:spTree>
    <p:extLst>
      <p:ext uri="{BB962C8B-B14F-4D97-AF65-F5344CB8AC3E}">
        <p14:creationId xmlns:p14="http://schemas.microsoft.com/office/powerpoint/2010/main" val="10496259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305" y="12334"/>
            <a:ext cx="4304213" cy="6845666"/>
          </a:xfrm>
          <a:prstGeom prst="rect">
            <a:avLst/>
          </a:prstGeom>
          <a:solidFill>
            <a:schemeClr val="bg1">
              <a:alpha val="50000"/>
            </a:schemeClr>
          </a:solidFill>
        </p:spPr>
      </p:pic>
      <p:sp>
        <p:nvSpPr>
          <p:cNvPr id="2" name="Title 1"/>
          <p:cNvSpPr>
            <a:spLocks noGrp="1"/>
          </p:cNvSpPr>
          <p:nvPr>
            <p:ph type="title"/>
          </p:nvPr>
        </p:nvSpPr>
        <p:spPr>
          <a:xfrm>
            <a:off x="409425" y="292884"/>
            <a:ext cx="6323393" cy="2034180"/>
          </a:xfrm>
          <a:solidFill>
            <a:schemeClr val="accent1">
              <a:lumMod val="50000"/>
            </a:schemeClr>
          </a:solidFill>
        </p:spPr>
        <p:txBody>
          <a:bodyPr>
            <a:noAutofit/>
          </a:bodyPr>
          <a:lstStyle/>
          <a:p>
            <a:pPr algn="l"/>
            <a:r>
              <a:rPr lang="en-US" sz="2400" dirty="0" smtClean="0">
                <a:solidFill>
                  <a:srgbClr val="EEECE1"/>
                </a:solidFill>
                <a:latin typeface="Arial"/>
                <a:cs typeface="Arial"/>
              </a:rPr>
              <a:t>External or part funded UAL/JISC open education &amp; digital literacies activities &amp; projects over the past eight years. </a:t>
            </a:r>
            <a:endParaRPr lang="en-US" sz="1800" b="1" dirty="0">
              <a:solidFill>
                <a:srgbClr val="EEECE1"/>
              </a:solidFill>
              <a:latin typeface="Arial"/>
              <a:cs typeface="Arial"/>
            </a:endParaRPr>
          </a:p>
        </p:txBody>
      </p:sp>
      <p:sp>
        <p:nvSpPr>
          <p:cNvPr id="6" name="Title 1"/>
          <p:cNvSpPr txBox="1">
            <a:spLocks/>
          </p:cNvSpPr>
          <p:nvPr/>
        </p:nvSpPr>
        <p:spPr>
          <a:xfrm>
            <a:off x="1185005" y="9053853"/>
            <a:ext cx="6532655" cy="17754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t> </a:t>
            </a:r>
            <a:br>
              <a:rPr lang="en-US" sz="2000" dirty="0" smtClean="0"/>
            </a:br>
            <a:r>
              <a:rPr lang="en-US" sz="2000" b="1" dirty="0" smtClean="0"/>
              <a:t>Digital making: </a:t>
            </a:r>
            <a:br>
              <a:rPr lang="en-US" sz="2000" b="1" dirty="0" smtClean="0"/>
            </a:br>
            <a:r>
              <a:rPr lang="en-US" sz="2000" b="1" dirty="0" smtClean="0"/>
              <a:t/>
            </a:r>
            <a:br>
              <a:rPr lang="en-US" sz="2000" b="1" dirty="0" smtClean="0"/>
            </a:br>
            <a:r>
              <a:rPr lang="en-US" sz="2000" dirty="0" smtClean="0"/>
              <a:t>Experimentation and fusion of digital in emergent and traditional practice </a:t>
            </a:r>
            <a:endParaRPr lang="en-US" sz="2000" dirty="0"/>
          </a:p>
        </p:txBody>
      </p:sp>
      <p:sp>
        <p:nvSpPr>
          <p:cNvPr id="5" name="Title 1"/>
          <p:cNvSpPr txBox="1">
            <a:spLocks/>
          </p:cNvSpPr>
          <p:nvPr/>
        </p:nvSpPr>
        <p:spPr>
          <a:xfrm>
            <a:off x="435083" y="2680879"/>
            <a:ext cx="4498777" cy="29513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smtClean="0">
                <a:solidFill>
                  <a:srgbClr val="EEECE1"/>
                </a:solidFill>
                <a:latin typeface="Arial"/>
                <a:cs typeface="Arial"/>
              </a:rPr>
              <a:t>2010 - 2011</a:t>
            </a:r>
            <a:br>
              <a:rPr lang="en-US" sz="2000" dirty="0" smtClean="0">
                <a:solidFill>
                  <a:srgbClr val="EEECE1"/>
                </a:solidFill>
                <a:latin typeface="Arial"/>
                <a:cs typeface="Arial"/>
              </a:rPr>
            </a:br>
            <a:r>
              <a:rPr lang="en-US" sz="2000" dirty="0" smtClean="0">
                <a:solidFill>
                  <a:srgbClr val="EEECE1"/>
                </a:solidFill>
                <a:latin typeface="Arial"/>
                <a:cs typeface="Arial"/>
              </a:rPr>
              <a:t>JISC </a:t>
            </a:r>
            <a:r>
              <a:rPr lang="en-US" sz="2000" b="1" dirty="0" smtClean="0">
                <a:solidFill>
                  <a:srgbClr val="EEECE1"/>
                </a:solidFill>
                <a:latin typeface="Arial"/>
                <a:cs typeface="Arial"/>
              </a:rPr>
              <a:t>OER </a:t>
            </a:r>
            <a:r>
              <a:rPr lang="en-US" sz="2000" b="1" dirty="0" err="1" smtClean="0">
                <a:solidFill>
                  <a:srgbClr val="EEECE1"/>
                </a:solidFill>
                <a:latin typeface="Arial"/>
                <a:cs typeface="Arial"/>
              </a:rPr>
              <a:t>programme</a:t>
            </a:r>
            <a:r>
              <a:rPr lang="en-US" sz="2000" b="1" dirty="0" smtClean="0">
                <a:solidFill>
                  <a:srgbClr val="EEECE1"/>
                </a:solidFill>
                <a:latin typeface="Arial"/>
                <a:cs typeface="Arial"/>
              </a:rPr>
              <a:t> Phase 2</a:t>
            </a:r>
            <a:br>
              <a:rPr lang="en-US" sz="2000" b="1" dirty="0" smtClean="0">
                <a:solidFill>
                  <a:srgbClr val="EEECE1"/>
                </a:solidFill>
                <a:latin typeface="Arial"/>
                <a:cs typeface="Arial"/>
              </a:rPr>
            </a:br>
            <a:r>
              <a:rPr lang="en-US" sz="2000" dirty="0" smtClean="0">
                <a:solidFill>
                  <a:srgbClr val="EEECE1"/>
                </a:solidFill>
                <a:latin typeface="Arial"/>
                <a:cs typeface="Arial"/>
              </a:rPr>
              <a:t> </a:t>
            </a:r>
            <a:br>
              <a:rPr lang="en-US" sz="2000" dirty="0" smtClean="0">
                <a:solidFill>
                  <a:srgbClr val="EEECE1"/>
                </a:solidFill>
                <a:latin typeface="Arial"/>
                <a:cs typeface="Arial"/>
              </a:rPr>
            </a:br>
            <a:r>
              <a:rPr lang="en-US" sz="2000" dirty="0" smtClean="0">
                <a:solidFill>
                  <a:srgbClr val="EEECE1"/>
                </a:solidFill>
                <a:latin typeface="Arial"/>
                <a:cs typeface="Arial"/>
              </a:rPr>
              <a:t>2011 - 2012 </a:t>
            </a:r>
            <a:br>
              <a:rPr lang="en-US" sz="2000" dirty="0" smtClean="0">
                <a:solidFill>
                  <a:srgbClr val="EEECE1"/>
                </a:solidFill>
                <a:latin typeface="Arial"/>
                <a:cs typeface="Arial"/>
              </a:rPr>
            </a:br>
            <a:r>
              <a:rPr lang="en-US" sz="2000" b="1" dirty="0" smtClean="0">
                <a:solidFill>
                  <a:srgbClr val="EEECE1"/>
                </a:solidFill>
                <a:latin typeface="Arial"/>
                <a:cs typeface="Arial"/>
              </a:rPr>
              <a:t>UKOER </a:t>
            </a:r>
            <a:r>
              <a:rPr lang="en-US" sz="2000" b="1" dirty="0" err="1" smtClean="0">
                <a:solidFill>
                  <a:srgbClr val="EEECE1"/>
                </a:solidFill>
                <a:latin typeface="Arial"/>
                <a:cs typeface="Arial"/>
              </a:rPr>
              <a:t>programme</a:t>
            </a:r>
            <a:r>
              <a:rPr lang="en-US" sz="2000" b="1" dirty="0" smtClean="0">
                <a:solidFill>
                  <a:srgbClr val="EEECE1"/>
                </a:solidFill>
                <a:latin typeface="Arial"/>
                <a:cs typeface="Arial"/>
              </a:rPr>
              <a:t> Phase 3</a:t>
            </a:r>
            <a:br>
              <a:rPr lang="en-US" sz="2000" b="1" dirty="0" smtClean="0">
                <a:solidFill>
                  <a:srgbClr val="EEECE1"/>
                </a:solidFill>
                <a:latin typeface="Arial"/>
                <a:cs typeface="Arial"/>
              </a:rPr>
            </a:br>
            <a:r>
              <a:rPr lang="en-US" sz="2000" dirty="0" smtClean="0">
                <a:solidFill>
                  <a:srgbClr val="EEECE1"/>
                </a:solidFill>
                <a:latin typeface="Arial"/>
                <a:cs typeface="Arial"/>
              </a:rPr>
              <a:t> </a:t>
            </a:r>
            <a:br>
              <a:rPr lang="en-US" sz="2000" dirty="0" smtClean="0">
                <a:solidFill>
                  <a:srgbClr val="EEECE1"/>
                </a:solidFill>
                <a:latin typeface="Arial"/>
                <a:cs typeface="Arial"/>
              </a:rPr>
            </a:br>
            <a:r>
              <a:rPr lang="en-US" sz="2000" dirty="0" smtClean="0">
                <a:solidFill>
                  <a:srgbClr val="EEECE1"/>
                </a:solidFill>
                <a:latin typeface="Arial"/>
                <a:cs typeface="Arial"/>
              </a:rPr>
              <a:t>2011 - 2013</a:t>
            </a:r>
            <a:br>
              <a:rPr lang="en-US" sz="2000" dirty="0" smtClean="0">
                <a:solidFill>
                  <a:srgbClr val="EEECE1"/>
                </a:solidFill>
                <a:latin typeface="Arial"/>
                <a:cs typeface="Arial"/>
              </a:rPr>
            </a:br>
            <a:r>
              <a:rPr lang="en-US" sz="2000" b="1" dirty="0" smtClean="0">
                <a:solidFill>
                  <a:srgbClr val="EEECE1"/>
                </a:solidFill>
                <a:latin typeface="Arial"/>
                <a:cs typeface="Arial"/>
              </a:rPr>
              <a:t>Developing Digital Literacies </a:t>
            </a:r>
          </a:p>
          <a:p>
            <a:pPr algn="l"/>
            <a:r>
              <a:rPr lang="en-US" sz="2000" b="1" dirty="0" err="1" smtClean="0">
                <a:solidFill>
                  <a:srgbClr val="EEECE1"/>
                </a:solidFill>
                <a:latin typeface="Arial"/>
                <a:cs typeface="Arial"/>
              </a:rPr>
              <a:t>Programme</a:t>
            </a:r>
            <a:endParaRPr lang="en-US" sz="1800" b="1" dirty="0">
              <a:solidFill>
                <a:srgbClr val="EEECE1"/>
              </a:solidFill>
              <a:latin typeface="Arial"/>
              <a:cs typeface="Arial"/>
            </a:endParaRPr>
          </a:p>
        </p:txBody>
      </p:sp>
    </p:spTree>
    <p:extLst>
      <p:ext uri="{BB962C8B-B14F-4D97-AF65-F5344CB8AC3E}">
        <p14:creationId xmlns:p14="http://schemas.microsoft.com/office/powerpoint/2010/main" val="16771273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9" y="-138956"/>
            <a:ext cx="9144000" cy="634943"/>
          </a:xfrm>
        </p:spPr>
        <p:txBody>
          <a:bodyPr>
            <a:noAutofit/>
          </a:bodyPr>
          <a:lstStyle/>
          <a:p>
            <a:r>
              <a:rPr lang="en-US" sz="2000" dirty="0" smtClean="0">
                <a:solidFill>
                  <a:srgbClr val="EEECE1"/>
                </a:solidFill>
                <a:latin typeface="Arial"/>
                <a:cs typeface="Arial"/>
              </a:rPr>
              <a:t>Sense Making </a:t>
            </a:r>
            <a:r>
              <a:rPr lang="en-US" sz="2000" dirty="0">
                <a:solidFill>
                  <a:srgbClr val="EEECE1"/>
                </a:solidFill>
                <a:latin typeface="Arial"/>
                <a:cs typeface="Arial"/>
              </a:rPr>
              <a:t>F</a:t>
            </a:r>
            <a:r>
              <a:rPr lang="en-US" sz="2000" dirty="0" smtClean="0">
                <a:solidFill>
                  <a:srgbClr val="EEECE1"/>
                </a:solidFill>
                <a:latin typeface="Arial"/>
                <a:cs typeface="Arial"/>
              </a:rPr>
              <a:t>ramework: </a:t>
            </a:r>
            <a:r>
              <a:rPr lang="en-US" sz="2000" dirty="0" err="1" smtClean="0">
                <a:solidFill>
                  <a:srgbClr val="EEECE1"/>
                </a:solidFill>
                <a:latin typeface="Arial"/>
                <a:cs typeface="Arial"/>
              </a:rPr>
              <a:t>Cynefin</a:t>
            </a:r>
            <a:endParaRPr lang="en-US" sz="2000" dirty="0">
              <a:solidFill>
                <a:srgbClr val="EEECE1"/>
              </a:solidFill>
              <a:latin typeface="Arial"/>
              <a:cs typeface="Arial"/>
            </a:endParaRPr>
          </a:p>
        </p:txBody>
      </p:sp>
      <p:sp>
        <p:nvSpPr>
          <p:cNvPr id="6" name="Title 1"/>
          <p:cNvSpPr txBox="1">
            <a:spLocks/>
          </p:cNvSpPr>
          <p:nvPr/>
        </p:nvSpPr>
        <p:spPr>
          <a:xfrm>
            <a:off x="1185005" y="9053853"/>
            <a:ext cx="6532655" cy="17754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t> </a:t>
            </a:r>
            <a:br>
              <a:rPr lang="en-US" sz="2000" dirty="0" smtClean="0"/>
            </a:br>
            <a:r>
              <a:rPr lang="en-US" sz="2000" b="1" dirty="0" smtClean="0"/>
              <a:t>Digital making: </a:t>
            </a:r>
            <a:br>
              <a:rPr lang="en-US" sz="2000" b="1" dirty="0" smtClean="0"/>
            </a:br>
            <a:r>
              <a:rPr lang="en-US" sz="2000" b="1" dirty="0" smtClean="0"/>
              <a:t/>
            </a:r>
            <a:br>
              <a:rPr lang="en-US" sz="2000" b="1" dirty="0" smtClean="0"/>
            </a:br>
            <a:r>
              <a:rPr lang="en-US" sz="2000" dirty="0" smtClean="0"/>
              <a:t>Experimentation and fusion of digital in emergent and traditional practice </a:t>
            </a: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628"/>
            <a:ext cx="9143999" cy="6465864"/>
          </a:xfrm>
          <a:prstGeom prst="rect">
            <a:avLst/>
          </a:prstGeom>
        </p:spPr>
      </p:pic>
    </p:spTree>
    <p:extLst>
      <p:ext uri="{BB962C8B-B14F-4D97-AF65-F5344CB8AC3E}">
        <p14:creationId xmlns:p14="http://schemas.microsoft.com/office/powerpoint/2010/main" val="32089489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9" y="-151784"/>
            <a:ext cx="9144000" cy="634943"/>
          </a:xfrm>
        </p:spPr>
        <p:txBody>
          <a:bodyPr>
            <a:noAutofit/>
          </a:bodyPr>
          <a:lstStyle/>
          <a:p>
            <a:r>
              <a:rPr lang="en-US" sz="2000" b="1" dirty="0">
                <a:solidFill>
                  <a:srgbClr val="EEECE1"/>
                </a:solidFill>
                <a:latin typeface="Arial"/>
                <a:cs typeface="Arial"/>
              </a:rPr>
              <a:t>Post projects:</a:t>
            </a:r>
            <a:r>
              <a:rPr lang="en-US" sz="2000" dirty="0">
                <a:solidFill>
                  <a:srgbClr val="EEECE1"/>
                </a:solidFill>
                <a:latin typeface="Arial"/>
                <a:cs typeface="Arial"/>
              </a:rPr>
              <a:t> Awareness of where we are </a:t>
            </a:r>
            <a:r>
              <a:rPr lang="en-US" sz="2000" dirty="0" smtClean="0">
                <a:solidFill>
                  <a:srgbClr val="EEECE1"/>
                </a:solidFill>
                <a:latin typeface="Arial"/>
                <a:cs typeface="Arial"/>
              </a:rPr>
              <a:t>with </a:t>
            </a:r>
            <a:r>
              <a:rPr lang="en-US" sz="2000" dirty="0">
                <a:solidFill>
                  <a:srgbClr val="EEECE1"/>
                </a:solidFill>
                <a:latin typeface="Arial"/>
                <a:cs typeface="Arial"/>
              </a:rPr>
              <a:t>Open Education </a:t>
            </a:r>
            <a:endParaRPr lang="en-US" sz="2000" b="1" dirty="0">
              <a:solidFill>
                <a:srgbClr val="EEECE1"/>
              </a:solidFill>
              <a:latin typeface="Arial"/>
              <a:cs typeface="Arial"/>
            </a:endParaRPr>
          </a:p>
        </p:txBody>
      </p:sp>
      <p:sp>
        <p:nvSpPr>
          <p:cNvPr id="6" name="Title 1"/>
          <p:cNvSpPr txBox="1">
            <a:spLocks/>
          </p:cNvSpPr>
          <p:nvPr/>
        </p:nvSpPr>
        <p:spPr>
          <a:xfrm>
            <a:off x="1185005" y="9053853"/>
            <a:ext cx="6532655" cy="17754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t> </a:t>
            </a:r>
            <a:br>
              <a:rPr lang="en-US" sz="2000" dirty="0" smtClean="0"/>
            </a:br>
            <a:r>
              <a:rPr lang="en-US" sz="2000" b="1" dirty="0" smtClean="0"/>
              <a:t>Digital making: </a:t>
            </a:r>
            <a:br>
              <a:rPr lang="en-US" sz="2000" b="1" dirty="0" smtClean="0"/>
            </a:br>
            <a:r>
              <a:rPr lang="en-US" sz="2000" b="1" dirty="0" smtClean="0"/>
              <a:t/>
            </a:r>
            <a:br>
              <a:rPr lang="en-US" sz="2000" b="1" dirty="0" smtClean="0"/>
            </a:br>
            <a:r>
              <a:rPr lang="en-US" sz="2000" dirty="0" smtClean="0"/>
              <a:t>Experimentation and fusion of digital in emergent and traditional practice </a:t>
            </a: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628"/>
            <a:ext cx="9143999" cy="6465864"/>
          </a:xfrm>
          <a:prstGeom prst="rect">
            <a:avLst/>
          </a:prstGeom>
        </p:spPr>
      </p:pic>
    </p:spTree>
    <p:extLst>
      <p:ext uri="{BB962C8B-B14F-4D97-AF65-F5344CB8AC3E}">
        <p14:creationId xmlns:p14="http://schemas.microsoft.com/office/powerpoint/2010/main" val="418949734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9" y="-164612"/>
            <a:ext cx="9144000" cy="634943"/>
          </a:xfrm>
        </p:spPr>
        <p:txBody>
          <a:bodyPr>
            <a:noAutofit/>
          </a:bodyPr>
          <a:lstStyle/>
          <a:p>
            <a:r>
              <a:rPr lang="en-US" sz="1800" b="1" dirty="0" smtClean="0">
                <a:solidFill>
                  <a:srgbClr val="EEECE1"/>
                </a:solidFill>
                <a:latin typeface="Arial"/>
                <a:cs typeface="Arial"/>
              </a:rPr>
              <a:t>Forwards:</a:t>
            </a:r>
            <a:r>
              <a:rPr lang="en-US" sz="1800" dirty="0" smtClean="0">
                <a:solidFill>
                  <a:srgbClr val="EEECE1"/>
                </a:solidFill>
                <a:latin typeface="Arial"/>
                <a:cs typeface="Arial"/>
              </a:rPr>
              <a:t> </a:t>
            </a:r>
            <a:r>
              <a:rPr lang="en-US" sz="1800" dirty="0">
                <a:solidFill>
                  <a:srgbClr val="EEECE1"/>
                </a:solidFill>
                <a:latin typeface="Arial"/>
                <a:cs typeface="Arial"/>
              </a:rPr>
              <a:t>Awareness of where we </a:t>
            </a:r>
            <a:r>
              <a:rPr lang="en-US" sz="1800" dirty="0" smtClean="0">
                <a:solidFill>
                  <a:srgbClr val="EEECE1"/>
                </a:solidFill>
                <a:latin typeface="Arial"/>
                <a:cs typeface="Arial"/>
              </a:rPr>
              <a:t>could go with Open </a:t>
            </a:r>
            <a:r>
              <a:rPr lang="en-US" sz="1800" dirty="0">
                <a:solidFill>
                  <a:srgbClr val="EEECE1"/>
                </a:solidFill>
                <a:latin typeface="Arial"/>
                <a:cs typeface="Arial"/>
              </a:rPr>
              <a:t>Education/Digital Literacies </a:t>
            </a:r>
            <a:endParaRPr lang="en-US" sz="1800" b="1" dirty="0">
              <a:solidFill>
                <a:srgbClr val="EEECE1"/>
              </a:solidFill>
              <a:latin typeface="Arial"/>
              <a:cs typeface="Arial"/>
            </a:endParaRPr>
          </a:p>
        </p:txBody>
      </p:sp>
      <p:sp>
        <p:nvSpPr>
          <p:cNvPr id="6" name="Title 1"/>
          <p:cNvSpPr txBox="1">
            <a:spLocks/>
          </p:cNvSpPr>
          <p:nvPr/>
        </p:nvSpPr>
        <p:spPr>
          <a:xfrm>
            <a:off x="1185005" y="9053853"/>
            <a:ext cx="6532655" cy="17754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t> </a:t>
            </a:r>
            <a:br>
              <a:rPr lang="en-US" sz="2000" dirty="0" smtClean="0"/>
            </a:br>
            <a:r>
              <a:rPr lang="en-US" sz="2000" b="1" dirty="0" smtClean="0"/>
              <a:t>Digital making: </a:t>
            </a:r>
            <a:br>
              <a:rPr lang="en-US" sz="2000" b="1" dirty="0" smtClean="0"/>
            </a:br>
            <a:r>
              <a:rPr lang="en-US" sz="2000" b="1" dirty="0" smtClean="0"/>
              <a:t/>
            </a:r>
            <a:br>
              <a:rPr lang="en-US" sz="2000" b="1" dirty="0" smtClean="0"/>
            </a:br>
            <a:r>
              <a:rPr lang="en-US" sz="2000" dirty="0" smtClean="0"/>
              <a:t>Experimentation and fusion of digital in emergent and traditional practice </a:t>
            </a: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628"/>
            <a:ext cx="9143998" cy="6465863"/>
          </a:xfrm>
          <a:prstGeom prst="rect">
            <a:avLst/>
          </a:prstGeom>
        </p:spPr>
      </p:pic>
    </p:spTree>
    <p:extLst>
      <p:ext uri="{BB962C8B-B14F-4D97-AF65-F5344CB8AC3E}">
        <p14:creationId xmlns:p14="http://schemas.microsoft.com/office/powerpoint/2010/main" val="27621787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64" y="-145913"/>
            <a:ext cx="5388259" cy="7088898"/>
          </a:xfrm>
          <a:noFill/>
        </p:spPr>
        <p:txBody>
          <a:bodyPr>
            <a:normAutofit/>
          </a:bodyPr>
          <a:lstStyle/>
          <a:p>
            <a:pPr algn="l"/>
            <a:r>
              <a:rPr lang="en-US" sz="2800" b="1" dirty="0">
                <a:solidFill>
                  <a:srgbClr val="EEECE1"/>
                </a:solidFill>
                <a:latin typeface="Arial"/>
                <a:cs typeface="Arial"/>
              </a:rPr>
              <a:t>Open Education Motivations</a:t>
            </a:r>
            <a:r>
              <a:rPr lang="en-US" sz="2800" b="1" dirty="0" smtClean="0">
                <a:solidFill>
                  <a:srgbClr val="EEECE1"/>
                </a:solidFill>
                <a:latin typeface="Arial"/>
                <a:cs typeface="Arial"/>
              </a:rPr>
              <a:t>:</a:t>
            </a:r>
            <a:r>
              <a:rPr lang="en-US" sz="2800" dirty="0">
                <a:solidFill>
                  <a:srgbClr val="EEECE1"/>
                </a:solidFill>
                <a:latin typeface="Arial"/>
                <a:cs typeface="Arial"/>
              </a:rPr>
              <a:t/>
            </a:r>
            <a:br>
              <a:rPr lang="en-US" sz="2800" dirty="0">
                <a:solidFill>
                  <a:srgbClr val="EEECE1"/>
                </a:solidFill>
                <a:latin typeface="Arial"/>
                <a:cs typeface="Arial"/>
              </a:rPr>
            </a:br>
            <a:r>
              <a:rPr lang="en-US" sz="2400" dirty="0">
                <a:solidFill>
                  <a:srgbClr val="EEECE1"/>
                </a:solidFill>
                <a:latin typeface="Arial"/>
                <a:cs typeface="Arial"/>
              </a:rPr>
              <a:t> </a:t>
            </a:r>
            <a:r>
              <a:rPr lang="en-US" sz="2400" dirty="0" smtClean="0">
                <a:solidFill>
                  <a:srgbClr val="EEECE1"/>
                </a:solidFill>
                <a:latin typeface="Arial"/>
                <a:cs typeface="Arial"/>
              </a:rPr>
              <a:t/>
            </a:r>
            <a:br>
              <a:rPr lang="en-US" sz="2400" dirty="0" smtClean="0">
                <a:solidFill>
                  <a:srgbClr val="EEECE1"/>
                </a:solidFill>
                <a:latin typeface="Arial"/>
                <a:cs typeface="Arial"/>
              </a:rPr>
            </a:br>
            <a:r>
              <a:rPr lang="en-US" sz="2000" b="1" dirty="0" smtClean="0">
                <a:solidFill>
                  <a:srgbClr val="EEECE1"/>
                </a:solidFill>
                <a:latin typeface="Arial"/>
                <a:cs typeface="Arial"/>
              </a:rPr>
              <a:t>Individual (Staff &amp; students):</a:t>
            </a:r>
            <a:r>
              <a:rPr lang="en-US" sz="2000" dirty="0" smtClean="0">
                <a:solidFill>
                  <a:srgbClr val="EEECE1"/>
                </a:solidFill>
                <a:latin typeface="Arial"/>
                <a:cs typeface="Arial"/>
              </a:rPr>
              <a:t> </a:t>
            </a:r>
            <a:br>
              <a:rPr lang="en-US" sz="2000" dirty="0" smtClean="0">
                <a:solidFill>
                  <a:srgbClr val="EEECE1"/>
                </a:solidFill>
                <a:latin typeface="Arial"/>
                <a:cs typeface="Arial"/>
              </a:rPr>
            </a:br>
            <a:r>
              <a:rPr lang="en-US" sz="2000" dirty="0" smtClean="0">
                <a:solidFill>
                  <a:srgbClr val="EEECE1"/>
                </a:solidFill>
                <a:latin typeface="Arial"/>
                <a:cs typeface="Arial"/>
              </a:rPr>
              <a:t>Personal Professional </a:t>
            </a:r>
            <a:r>
              <a:rPr lang="en-US" sz="2000" dirty="0">
                <a:solidFill>
                  <a:srgbClr val="EEECE1"/>
                </a:solidFill>
                <a:latin typeface="Arial"/>
                <a:cs typeface="Arial"/>
              </a:rPr>
              <a:t>D</a:t>
            </a:r>
            <a:r>
              <a:rPr lang="en-US" sz="2000" dirty="0" smtClean="0">
                <a:solidFill>
                  <a:srgbClr val="EEECE1"/>
                </a:solidFill>
                <a:latin typeface="Arial"/>
                <a:cs typeface="Arial"/>
              </a:rPr>
              <a:t>evelopment </a:t>
            </a:r>
            <a:br>
              <a:rPr lang="en-US" sz="2000" dirty="0" smtClean="0">
                <a:solidFill>
                  <a:srgbClr val="EEECE1"/>
                </a:solidFill>
                <a:latin typeface="Arial"/>
                <a:cs typeface="Arial"/>
              </a:rPr>
            </a:br>
            <a:r>
              <a:rPr lang="en-US" sz="2000" dirty="0" smtClean="0">
                <a:solidFill>
                  <a:srgbClr val="EEECE1"/>
                </a:solidFill>
                <a:latin typeface="Arial"/>
                <a:cs typeface="Arial"/>
              </a:rPr>
              <a:t>Develop new skills &amp; practice</a:t>
            </a:r>
            <a:r>
              <a:rPr lang="en-US" sz="2000" dirty="0">
                <a:solidFill>
                  <a:srgbClr val="EEECE1"/>
                </a:solidFill>
                <a:latin typeface="Arial"/>
                <a:cs typeface="Arial"/>
              </a:rPr>
              <a:t/>
            </a:r>
            <a:br>
              <a:rPr lang="en-US" sz="2000" dirty="0">
                <a:solidFill>
                  <a:srgbClr val="EEECE1"/>
                </a:solidFill>
                <a:latin typeface="Arial"/>
                <a:cs typeface="Arial"/>
              </a:rPr>
            </a:br>
            <a:r>
              <a:rPr lang="en-US" sz="2000" dirty="0">
                <a:solidFill>
                  <a:srgbClr val="EEECE1"/>
                </a:solidFill>
                <a:latin typeface="Arial"/>
                <a:cs typeface="Arial"/>
              </a:rPr>
              <a:t>Critical </a:t>
            </a:r>
            <a:r>
              <a:rPr lang="en-US" sz="2000" dirty="0" smtClean="0">
                <a:solidFill>
                  <a:srgbClr val="EEECE1"/>
                </a:solidFill>
                <a:latin typeface="Arial"/>
                <a:cs typeface="Arial"/>
              </a:rPr>
              <a:t>reflection: </a:t>
            </a:r>
            <a:r>
              <a:rPr lang="en-US" sz="2000" dirty="0">
                <a:solidFill>
                  <a:srgbClr val="EEECE1"/>
                </a:solidFill>
                <a:latin typeface="Arial"/>
                <a:cs typeface="Arial"/>
              </a:rPr>
              <a:t>Improvement in </a:t>
            </a:r>
            <a:r>
              <a:rPr lang="en-US" sz="2000" dirty="0" smtClean="0">
                <a:solidFill>
                  <a:srgbClr val="EEECE1"/>
                </a:solidFill>
                <a:latin typeface="Arial"/>
                <a:cs typeface="Arial"/>
              </a:rPr>
              <a:t>practice</a:t>
            </a:r>
            <a:br>
              <a:rPr lang="en-US" sz="2000" dirty="0" smtClean="0">
                <a:solidFill>
                  <a:srgbClr val="EEECE1"/>
                </a:solidFill>
                <a:latin typeface="Arial"/>
                <a:cs typeface="Arial"/>
              </a:rPr>
            </a:br>
            <a:r>
              <a:rPr lang="en-US" sz="2000" dirty="0" smtClean="0">
                <a:solidFill>
                  <a:srgbClr val="EEECE1"/>
                </a:solidFill>
                <a:latin typeface="Arial"/>
                <a:cs typeface="Arial"/>
              </a:rPr>
              <a:t>Collaboration &amp; networking</a:t>
            </a:r>
            <a:br>
              <a:rPr lang="en-US" sz="2000" dirty="0" smtClean="0">
                <a:solidFill>
                  <a:srgbClr val="EEECE1"/>
                </a:solidFill>
                <a:latin typeface="Arial"/>
                <a:cs typeface="Arial"/>
              </a:rPr>
            </a:br>
            <a:r>
              <a:rPr lang="en-US" sz="2000" dirty="0" smtClean="0">
                <a:solidFill>
                  <a:srgbClr val="EEECE1"/>
                </a:solidFill>
                <a:latin typeface="Arial"/>
                <a:cs typeface="Arial"/>
              </a:rPr>
              <a:t>Research</a:t>
            </a:r>
            <a:r>
              <a:rPr lang="en-US" sz="2000" dirty="0">
                <a:solidFill>
                  <a:srgbClr val="EEECE1"/>
                </a:solidFill>
                <a:latin typeface="Arial"/>
                <a:cs typeface="Arial"/>
              </a:rPr>
              <a:t> </a:t>
            </a:r>
            <a:r>
              <a:rPr lang="en-US" sz="2000" dirty="0" smtClean="0">
                <a:solidFill>
                  <a:srgbClr val="EEECE1"/>
                </a:solidFill>
                <a:latin typeface="Arial"/>
                <a:cs typeface="Arial"/>
              </a:rPr>
              <a:t>and personal archiving</a:t>
            </a:r>
            <a:br>
              <a:rPr lang="en-US" sz="2000" dirty="0" smtClean="0">
                <a:solidFill>
                  <a:srgbClr val="EEECE1"/>
                </a:solidFill>
                <a:latin typeface="Arial"/>
                <a:cs typeface="Arial"/>
              </a:rPr>
            </a:br>
            <a:r>
              <a:rPr lang="en-US" sz="2000" dirty="0">
                <a:solidFill>
                  <a:srgbClr val="EEECE1"/>
                </a:solidFill>
                <a:latin typeface="Arial"/>
                <a:cs typeface="Arial"/>
              </a:rPr>
              <a:t>Support sustainable </a:t>
            </a:r>
            <a:r>
              <a:rPr lang="en-US" sz="2000" dirty="0" smtClean="0">
                <a:solidFill>
                  <a:srgbClr val="EEECE1"/>
                </a:solidFill>
                <a:latin typeface="Arial"/>
                <a:cs typeface="Arial"/>
              </a:rPr>
              <a:t>practice </a:t>
            </a:r>
            <a:r>
              <a:rPr lang="en-US" sz="2000" dirty="0">
                <a:solidFill>
                  <a:srgbClr val="EEECE1"/>
                </a:solidFill>
                <a:latin typeface="Arial"/>
                <a:cs typeface="Arial"/>
              </a:rPr>
              <a:t/>
            </a:r>
            <a:br>
              <a:rPr lang="en-US" sz="2000" dirty="0">
                <a:solidFill>
                  <a:srgbClr val="EEECE1"/>
                </a:solidFill>
                <a:latin typeface="Arial"/>
                <a:cs typeface="Arial"/>
              </a:rPr>
            </a:br>
            <a:r>
              <a:rPr lang="en-US" sz="2000" dirty="0" smtClean="0">
                <a:solidFill>
                  <a:srgbClr val="EEECE1"/>
                </a:solidFill>
                <a:latin typeface="Arial"/>
                <a:cs typeface="Arial"/>
              </a:rPr>
              <a:t>Risk taking</a:t>
            </a:r>
            <a:r>
              <a:rPr lang="en-US" sz="2000" dirty="0">
                <a:solidFill>
                  <a:srgbClr val="EEECE1"/>
                </a:solidFill>
                <a:latin typeface="Arial"/>
                <a:cs typeface="Arial"/>
              </a:rPr>
              <a:t> </a:t>
            </a:r>
            <a:r>
              <a:rPr lang="en-US" sz="2000" dirty="0" smtClean="0">
                <a:solidFill>
                  <a:srgbClr val="EEECE1"/>
                </a:solidFill>
                <a:latin typeface="Arial"/>
                <a:cs typeface="Arial"/>
              </a:rPr>
              <a:t>&amp; understanding the risks</a:t>
            </a:r>
            <a:br>
              <a:rPr lang="en-US" sz="2000" dirty="0" smtClean="0">
                <a:solidFill>
                  <a:srgbClr val="EEECE1"/>
                </a:solidFill>
                <a:latin typeface="Arial"/>
                <a:cs typeface="Arial"/>
              </a:rPr>
            </a:br>
            <a:r>
              <a:rPr lang="en-US" sz="2000" dirty="0">
                <a:solidFill>
                  <a:srgbClr val="EEECE1"/>
                </a:solidFill>
                <a:latin typeface="Arial"/>
                <a:cs typeface="Arial"/>
              </a:rPr>
              <a:t> </a:t>
            </a:r>
            <a:br>
              <a:rPr lang="en-US" sz="2000" dirty="0">
                <a:solidFill>
                  <a:srgbClr val="EEECE1"/>
                </a:solidFill>
                <a:latin typeface="Arial"/>
                <a:cs typeface="Arial"/>
              </a:rPr>
            </a:br>
            <a:r>
              <a:rPr lang="en-US" sz="2000" dirty="0" smtClean="0">
                <a:solidFill>
                  <a:srgbClr val="EEECE1"/>
                </a:solidFill>
                <a:latin typeface="Arial"/>
                <a:cs typeface="Arial"/>
              </a:rPr>
              <a:t/>
            </a:r>
            <a:br>
              <a:rPr lang="en-US" sz="2000" dirty="0" smtClean="0">
                <a:solidFill>
                  <a:srgbClr val="EEECE1"/>
                </a:solidFill>
                <a:latin typeface="Arial"/>
                <a:cs typeface="Arial"/>
              </a:rPr>
            </a:br>
            <a:r>
              <a:rPr lang="en-US" sz="2000" b="1" dirty="0" smtClean="0">
                <a:solidFill>
                  <a:srgbClr val="EEECE1"/>
                </a:solidFill>
                <a:latin typeface="Arial"/>
                <a:cs typeface="Arial"/>
              </a:rPr>
              <a:t>Institutional </a:t>
            </a:r>
            <a:br>
              <a:rPr lang="en-US" sz="2000" b="1" dirty="0" smtClean="0">
                <a:solidFill>
                  <a:srgbClr val="EEECE1"/>
                </a:solidFill>
                <a:latin typeface="Arial"/>
                <a:cs typeface="Arial"/>
              </a:rPr>
            </a:br>
            <a:r>
              <a:rPr lang="en-US" sz="2000" dirty="0">
                <a:solidFill>
                  <a:srgbClr val="EEECE1"/>
                </a:solidFill>
                <a:latin typeface="Arial"/>
                <a:cs typeface="Arial"/>
              </a:rPr>
              <a:t>S</a:t>
            </a:r>
            <a:r>
              <a:rPr lang="en-US" sz="2000" dirty="0" smtClean="0">
                <a:solidFill>
                  <a:srgbClr val="EEECE1"/>
                </a:solidFill>
                <a:latin typeface="Arial"/>
                <a:cs typeface="Arial"/>
              </a:rPr>
              <a:t>tudent </a:t>
            </a:r>
            <a:r>
              <a:rPr lang="en-US" sz="2000" dirty="0">
                <a:solidFill>
                  <a:srgbClr val="EEECE1"/>
                </a:solidFill>
                <a:latin typeface="Arial"/>
                <a:cs typeface="Arial"/>
              </a:rPr>
              <a:t>performance &amp;</a:t>
            </a:r>
            <a:r>
              <a:rPr lang="en-US" sz="2000" dirty="0" smtClean="0">
                <a:solidFill>
                  <a:srgbClr val="EEECE1"/>
                </a:solidFill>
                <a:latin typeface="Arial"/>
                <a:cs typeface="Arial"/>
              </a:rPr>
              <a:t> </a:t>
            </a:r>
            <a:r>
              <a:rPr lang="en-US" sz="2000" dirty="0" smtClean="0">
                <a:solidFill>
                  <a:srgbClr val="EEECE1"/>
                </a:solidFill>
                <a:latin typeface="Arial"/>
                <a:cs typeface="Arial"/>
              </a:rPr>
              <a:t>satisfaction (NSS) </a:t>
            </a:r>
            <a:r>
              <a:rPr lang="en-US" sz="2000" dirty="0" smtClean="0">
                <a:solidFill>
                  <a:srgbClr val="EEECE1"/>
                </a:solidFill>
                <a:latin typeface="Arial"/>
                <a:cs typeface="Arial"/>
              </a:rPr>
              <a:t/>
            </a:r>
            <a:br>
              <a:rPr lang="en-US" sz="2000" dirty="0" smtClean="0">
                <a:solidFill>
                  <a:srgbClr val="EEECE1"/>
                </a:solidFill>
                <a:latin typeface="Arial"/>
                <a:cs typeface="Arial"/>
              </a:rPr>
            </a:br>
            <a:r>
              <a:rPr lang="en-US" sz="2000" dirty="0" smtClean="0">
                <a:solidFill>
                  <a:srgbClr val="EEECE1"/>
                </a:solidFill>
                <a:latin typeface="Arial"/>
                <a:cs typeface="Arial"/>
              </a:rPr>
              <a:t>Widen participation: bridge </a:t>
            </a:r>
            <a:r>
              <a:rPr lang="en-US" sz="2000" dirty="0">
                <a:solidFill>
                  <a:srgbClr val="EEECE1"/>
                </a:solidFill>
                <a:latin typeface="Arial"/>
                <a:cs typeface="Arial"/>
              </a:rPr>
              <a:t>to formal </a:t>
            </a:r>
            <a:r>
              <a:rPr lang="en-US" sz="2000" dirty="0" err="1" smtClean="0">
                <a:solidFill>
                  <a:srgbClr val="EEECE1"/>
                </a:solidFill>
                <a:latin typeface="Arial"/>
                <a:cs typeface="Arial"/>
              </a:rPr>
              <a:t>edu</a:t>
            </a:r>
            <a:r>
              <a:rPr lang="en-US" sz="2000" dirty="0" smtClean="0">
                <a:solidFill>
                  <a:srgbClr val="EEECE1"/>
                </a:solidFill>
                <a:latin typeface="Arial"/>
                <a:cs typeface="Arial"/>
              </a:rPr>
              <a:t> </a:t>
            </a:r>
            <a:br>
              <a:rPr lang="en-US" sz="2000" dirty="0" smtClean="0">
                <a:solidFill>
                  <a:srgbClr val="EEECE1"/>
                </a:solidFill>
                <a:latin typeface="Arial"/>
                <a:cs typeface="Arial"/>
              </a:rPr>
            </a:br>
            <a:r>
              <a:rPr lang="en-US" sz="2000" dirty="0" smtClean="0">
                <a:solidFill>
                  <a:srgbClr val="EEECE1"/>
                </a:solidFill>
                <a:latin typeface="Arial"/>
                <a:cs typeface="Arial"/>
              </a:rPr>
              <a:t>Quality, marketing, </a:t>
            </a:r>
            <a:r>
              <a:rPr lang="en-US" sz="2000" dirty="0" err="1" smtClean="0">
                <a:solidFill>
                  <a:srgbClr val="EEECE1"/>
                </a:solidFill>
                <a:latin typeface="Arial"/>
                <a:cs typeface="Arial"/>
              </a:rPr>
              <a:t>Internationalisation</a:t>
            </a:r>
            <a:r>
              <a:rPr lang="en-US" sz="2000" dirty="0">
                <a:solidFill>
                  <a:srgbClr val="EEECE1"/>
                </a:solidFill>
                <a:latin typeface="Arial"/>
                <a:cs typeface="Arial"/>
              </a:rPr>
              <a:t/>
            </a:r>
            <a:br>
              <a:rPr lang="en-US" sz="2000" dirty="0">
                <a:solidFill>
                  <a:srgbClr val="EEECE1"/>
                </a:solidFill>
                <a:latin typeface="Arial"/>
                <a:cs typeface="Arial"/>
              </a:rPr>
            </a:br>
            <a:r>
              <a:rPr lang="en-US" sz="2000" dirty="0">
                <a:solidFill>
                  <a:srgbClr val="EEECE1"/>
                </a:solidFill>
                <a:latin typeface="Arial"/>
                <a:cs typeface="Arial"/>
              </a:rPr>
              <a:t>Teaching Excellence </a:t>
            </a:r>
            <a:r>
              <a:rPr lang="en-US" sz="2000" dirty="0" smtClean="0">
                <a:solidFill>
                  <a:srgbClr val="EEECE1"/>
                </a:solidFill>
                <a:latin typeface="Arial"/>
                <a:cs typeface="Arial"/>
              </a:rPr>
              <a:t>Framework ? </a:t>
            </a:r>
            <a:br>
              <a:rPr lang="en-US" sz="2000" dirty="0" smtClean="0">
                <a:solidFill>
                  <a:srgbClr val="EEECE1"/>
                </a:solidFill>
                <a:latin typeface="Arial"/>
                <a:cs typeface="Arial"/>
              </a:rPr>
            </a:br>
            <a:r>
              <a:rPr lang="en-US" sz="2000" dirty="0" smtClean="0">
                <a:solidFill>
                  <a:srgbClr val="EEECE1"/>
                </a:solidFill>
                <a:latin typeface="Arial"/>
                <a:cs typeface="Arial"/>
              </a:rPr>
              <a:t>Funding &amp; Collaborations e.g. Tate</a:t>
            </a:r>
            <a:r>
              <a:rPr lang="en-US" sz="2000" dirty="0">
                <a:solidFill>
                  <a:srgbClr val="EEECE1"/>
                </a:solidFill>
                <a:latin typeface="Arial"/>
                <a:cs typeface="Arial"/>
              </a:rPr>
              <a:t> </a:t>
            </a:r>
            <a:r>
              <a:rPr lang="en-US" sz="2000" dirty="0" smtClean="0">
                <a:solidFill>
                  <a:srgbClr val="EEECE1"/>
                </a:solidFill>
                <a:latin typeface="Arial"/>
                <a:cs typeface="Arial"/>
              </a:rPr>
              <a:t> </a:t>
            </a:r>
            <a:br>
              <a:rPr lang="en-US" sz="2000" dirty="0" smtClean="0">
                <a:solidFill>
                  <a:srgbClr val="EEECE1"/>
                </a:solidFill>
                <a:latin typeface="Arial"/>
                <a:cs typeface="Arial"/>
              </a:rPr>
            </a:br>
            <a:r>
              <a:rPr lang="en-US" sz="2000" dirty="0" smtClean="0">
                <a:solidFill>
                  <a:srgbClr val="EEECE1"/>
                </a:solidFill>
                <a:latin typeface="Arial"/>
                <a:cs typeface="Arial"/>
              </a:rPr>
              <a:t/>
            </a:r>
            <a:br>
              <a:rPr lang="en-US" sz="2000" dirty="0" smtClean="0">
                <a:solidFill>
                  <a:srgbClr val="EEECE1"/>
                </a:solidFill>
                <a:latin typeface="Arial"/>
                <a:cs typeface="Arial"/>
              </a:rPr>
            </a:br>
            <a:r>
              <a:rPr lang="en-US" sz="2000" dirty="0" smtClean="0">
                <a:solidFill>
                  <a:srgbClr val="EEECE1"/>
                </a:solidFill>
                <a:latin typeface="Arial"/>
                <a:cs typeface="Arial"/>
              </a:rPr>
              <a:t>All these can also apply to Digital Making …</a:t>
            </a:r>
            <a:endParaRPr lang="en-US" sz="2000" dirty="0">
              <a:solidFill>
                <a:srgbClr val="EEECE1"/>
              </a:solidFill>
              <a:latin typeface="Arial"/>
              <a:cs typeface="Arial"/>
            </a:endParaRPr>
          </a:p>
        </p:txBody>
      </p:sp>
      <p:pic>
        <p:nvPicPr>
          <p:cNvPr id="3" name="Picture 2" descr="T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882" y="0"/>
            <a:ext cx="3749040" cy="6858000"/>
          </a:xfrm>
          <a:prstGeom prst="rect">
            <a:avLst/>
          </a:prstGeom>
        </p:spPr>
      </p:pic>
    </p:spTree>
    <p:extLst>
      <p:ext uri="{BB962C8B-B14F-4D97-AF65-F5344CB8AC3E}">
        <p14:creationId xmlns:p14="http://schemas.microsoft.com/office/powerpoint/2010/main" val="20276518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47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61462" y="1399359"/>
            <a:ext cx="6893282" cy="516996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8046" y="-20930"/>
            <a:ext cx="4585954" cy="6878930"/>
          </a:xfrm>
          <a:prstGeom prst="rect">
            <a:avLst/>
          </a:prstGeom>
        </p:spPr>
      </p:pic>
      <p:sp>
        <p:nvSpPr>
          <p:cNvPr id="7" name="Title 1"/>
          <p:cNvSpPr txBox="1">
            <a:spLocks/>
          </p:cNvSpPr>
          <p:nvPr/>
        </p:nvSpPr>
        <p:spPr>
          <a:xfrm>
            <a:off x="4558045" y="5567221"/>
            <a:ext cx="1728255" cy="1294070"/>
          </a:xfrm>
          <a:prstGeom prst="rect">
            <a:avLst/>
          </a:prstGeom>
          <a:solidFill>
            <a:schemeClr val="accent1">
              <a:lumMod val="5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a:solidFill>
                  <a:srgbClr val="EEECE1"/>
                </a:solidFill>
                <a:latin typeface="Arial"/>
                <a:cs typeface="Arial"/>
              </a:rPr>
              <a:t>Rosemary Munro Kerr </a:t>
            </a:r>
            <a:r>
              <a:rPr lang="en-US" sz="1200" dirty="0" smtClean="0">
                <a:solidFill>
                  <a:srgbClr val="EEECE1"/>
                </a:solidFill>
                <a:latin typeface="Arial"/>
                <a:cs typeface="Arial"/>
              </a:rPr>
              <a:t>WCA </a:t>
            </a:r>
            <a:r>
              <a:rPr lang="en-US" sz="1200" dirty="0">
                <a:solidFill>
                  <a:srgbClr val="EEECE1"/>
                </a:solidFill>
                <a:latin typeface="Arial"/>
                <a:cs typeface="Arial"/>
              </a:rPr>
              <a:t>Student </a:t>
            </a:r>
            <a:r>
              <a:rPr lang="en-US" sz="1200" dirty="0" smtClean="0">
                <a:solidFill>
                  <a:srgbClr val="EEECE1"/>
                </a:solidFill>
                <a:latin typeface="Arial"/>
                <a:cs typeface="Arial"/>
              </a:rPr>
              <a:t>MFA</a:t>
            </a:r>
          </a:p>
          <a:p>
            <a:pPr algn="l"/>
            <a:endParaRPr lang="en-US" sz="1200" dirty="0" smtClean="0">
              <a:solidFill>
                <a:srgbClr val="EEECE1"/>
              </a:solidFill>
              <a:latin typeface="Arial"/>
              <a:cs typeface="Arial"/>
            </a:endParaRPr>
          </a:p>
          <a:p>
            <a:pPr algn="l"/>
            <a:r>
              <a:rPr lang="en-US" sz="1200" dirty="0">
                <a:solidFill>
                  <a:srgbClr val="EEECE1"/>
                </a:solidFill>
                <a:latin typeface="Arial"/>
                <a:cs typeface="Arial"/>
              </a:rPr>
              <a:t>'Solar-</a:t>
            </a:r>
            <a:r>
              <a:rPr lang="en-US" sz="1200" dirty="0" err="1">
                <a:solidFill>
                  <a:srgbClr val="EEECE1"/>
                </a:solidFill>
                <a:latin typeface="Arial"/>
                <a:cs typeface="Arial"/>
              </a:rPr>
              <a:t>technik</a:t>
            </a:r>
            <a:r>
              <a:rPr lang="en-US" sz="1200" dirty="0">
                <a:solidFill>
                  <a:srgbClr val="EEECE1"/>
                </a:solidFill>
                <a:latin typeface="Arial"/>
                <a:cs typeface="Arial"/>
              </a:rPr>
              <a:t>' </a:t>
            </a:r>
            <a:endParaRPr lang="en-US" sz="1200" dirty="0" smtClean="0">
              <a:solidFill>
                <a:srgbClr val="EEECE1"/>
              </a:solidFill>
              <a:latin typeface="Arial"/>
              <a:cs typeface="Arial"/>
            </a:endParaRPr>
          </a:p>
          <a:p>
            <a:pPr algn="l"/>
            <a:r>
              <a:rPr lang="en-US" sz="1200" dirty="0" smtClean="0">
                <a:solidFill>
                  <a:srgbClr val="EEECE1"/>
                </a:solidFill>
                <a:latin typeface="Arial"/>
                <a:cs typeface="Arial"/>
              </a:rPr>
              <a:t>a </a:t>
            </a:r>
            <a:r>
              <a:rPr lang="en-US" sz="1200" dirty="0">
                <a:solidFill>
                  <a:srgbClr val="EEECE1"/>
                </a:solidFill>
                <a:latin typeface="Arial"/>
                <a:cs typeface="Arial"/>
              </a:rPr>
              <a:t>digital replication of experienced </a:t>
            </a:r>
            <a:r>
              <a:rPr lang="en-US" sz="1200" dirty="0" smtClean="0">
                <a:solidFill>
                  <a:srgbClr val="EEECE1"/>
                </a:solidFill>
                <a:latin typeface="Arial"/>
                <a:cs typeface="Arial"/>
              </a:rPr>
              <a:t>sunlight</a:t>
            </a:r>
            <a:endParaRPr lang="en-US" sz="1200" dirty="0">
              <a:solidFill>
                <a:srgbClr val="EEECE1"/>
              </a:solidFill>
              <a:latin typeface="Arial"/>
              <a:cs typeface="Arial"/>
            </a:endParaRPr>
          </a:p>
        </p:txBody>
      </p:sp>
      <p:sp>
        <p:nvSpPr>
          <p:cNvPr id="9" name="Title 1"/>
          <p:cNvSpPr txBox="1">
            <a:spLocks/>
          </p:cNvSpPr>
          <p:nvPr/>
        </p:nvSpPr>
        <p:spPr>
          <a:xfrm>
            <a:off x="198" y="5913565"/>
            <a:ext cx="1728255" cy="953366"/>
          </a:xfrm>
          <a:prstGeom prst="rect">
            <a:avLst/>
          </a:prstGeom>
          <a:solidFill>
            <a:schemeClr val="accent1">
              <a:lumMod val="50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solidFill>
                  <a:srgbClr val="EEECE1"/>
                </a:solidFill>
                <a:latin typeface="Arial"/>
                <a:cs typeface="Arial"/>
              </a:rPr>
              <a:t>John Clair</a:t>
            </a:r>
          </a:p>
          <a:p>
            <a:pPr algn="l"/>
            <a:r>
              <a:rPr lang="en-US" sz="1200" dirty="0" smtClean="0">
                <a:solidFill>
                  <a:srgbClr val="EEECE1"/>
                </a:solidFill>
                <a:latin typeface="Arial"/>
                <a:cs typeface="Arial"/>
              </a:rPr>
              <a:t>WCA </a:t>
            </a:r>
            <a:r>
              <a:rPr lang="en-US" sz="1200" dirty="0">
                <a:solidFill>
                  <a:srgbClr val="EEECE1"/>
                </a:solidFill>
                <a:latin typeface="Arial"/>
                <a:cs typeface="Arial"/>
              </a:rPr>
              <a:t>Student </a:t>
            </a:r>
            <a:r>
              <a:rPr lang="en-US" sz="1200" dirty="0" smtClean="0">
                <a:solidFill>
                  <a:srgbClr val="EEECE1"/>
                </a:solidFill>
                <a:latin typeface="Arial"/>
                <a:cs typeface="Arial"/>
              </a:rPr>
              <a:t>MFA</a:t>
            </a:r>
          </a:p>
          <a:p>
            <a:pPr algn="l"/>
            <a:endParaRPr lang="en-US" sz="1200" dirty="0" smtClean="0">
              <a:solidFill>
                <a:srgbClr val="EEECE1"/>
              </a:solidFill>
              <a:latin typeface="Arial"/>
              <a:cs typeface="Arial"/>
            </a:endParaRPr>
          </a:p>
          <a:p>
            <a:pPr algn="l"/>
            <a:r>
              <a:rPr lang="en-US" sz="1200" dirty="0" smtClean="0">
                <a:solidFill>
                  <a:srgbClr val="EEECE1"/>
                </a:solidFill>
                <a:latin typeface="Arial"/>
                <a:cs typeface="Arial"/>
              </a:rPr>
              <a:t>Degree </a:t>
            </a:r>
            <a:r>
              <a:rPr lang="en-US" sz="1200" dirty="0" smtClean="0">
                <a:solidFill>
                  <a:srgbClr val="EEECE1"/>
                </a:solidFill>
                <a:latin typeface="Arial"/>
                <a:cs typeface="Arial"/>
              </a:rPr>
              <a:t>show</a:t>
            </a:r>
            <a:endParaRPr lang="en-US" sz="1200" dirty="0">
              <a:solidFill>
                <a:srgbClr val="EEECE1"/>
              </a:solidFill>
              <a:latin typeface="Arial"/>
              <a:cs typeface="Arial"/>
            </a:endParaRPr>
          </a:p>
        </p:txBody>
      </p:sp>
      <p:sp>
        <p:nvSpPr>
          <p:cNvPr id="10" name="Title 1"/>
          <p:cNvSpPr>
            <a:spLocks noGrp="1"/>
          </p:cNvSpPr>
          <p:nvPr>
            <p:ph type="title"/>
          </p:nvPr>
        </p:nvSpPr>
        <p:spPr>
          <a:xfrm>
            <a:off x="-218096" y="1"/>
            <a:ext cx="9634717" cy="1218629"/>
          </a:xfrm>
          <a:solidFill>
            <a:schemeClr val="accent1">
              <a:lumMod val="50000"/>
            </a:schemeClr>
          </a:solidFill>
        </p:spPr>
        <p:txBody>
          <a:bodyPr>
            <a:normAutofit fontScale="90000"/>
          </a:bodyPr>
          <a:lstStyle/>
          <a:p>
            <a:pPr>
              <a:lnSpc>
                <a:spcPct val="150000"/>
              </a:lnSpc>
            </a:pPr>
            <a:r>
              <a:rPr lang="en-US" sz="2400" b="1" dirty="0" smtClean="0">
                <a:solidFill>
                  <a:srgbClr val="EEECE1"/>
                </a:solidFill>
                <a:latin typeface="Arial"/>
                <a:cs typeface="Arial"/>
              </a:rPr>
              <a:t/>
            </a:r>
            <a:br>
              <a:rPr lang="en-US" sz="2400" b="1" dirty="0" smtClean="0">
                <a:solidFill>
                  <a:srgbClr val="EEECE1"/>
                </a:solidFill>
                <a:latin typeface="Arial"/>
                <a:cs typeface="Arial"/>
              </a:rPr>
            </a:br>
            <a:r>
              <a:rPr lang="en-US" sz="2400" b="1" dirty="0" smtClean="0">
                <a:solidFill>
                  <a:srgbClr val="EEECE1"/>
                </a:solidFill>
                <a:latin typeface="Arial"/>
                <a:cs typeface="Arial"/>
              </a:rPr>
              <a:t>Digital Making at CCW </a:t>
            </a:r>
            <a:r>
              <a:rPr lang="en-US" sz="2400" b="1" dirty="0">
                <a:solidFill>
                  <a:srgbClr val="EEECE1"/>
                </a:solidFill>
                <a:latin typeface="Arial"/>
                <a:cs typeface="Arial"/>
              </a:rPr>
              <a:t/>
            </a:r>
            <a:br>
              <a:rPr lang="en-US" sz="2400" b="1" dirty="0">
                <a:solidFill>
                  <a:srgbClr val="EEECE1"/>
                </a:solidFill>
                <a:latin typeface="Arial"/>
                <a:cs typeface="Arial"/>
              </a:rPr>
            </a:br>
            <a:r>
              <a:rPr lang="en-US" sz="2200" dirty="0" smtClean="0">
                <a:solidFill>
                  <a:srgbClr val="EEECE1"/>
                </a:solidFill>
                <a:latin typeface="Arial"/>
                <a:cs typeface="Arial"/>
              </a:rPr>
              <a:t>Experimentation </a:t>
            </a:r>
            <a:r>
              <a:rPr lang="en-US" sz="2200" dirty="0">
                <a:solidFill>
                  <a:srgbClr val="EEECE1"/>
                </a:solidFill>
                <a:latin typeface="Arial"/>
                <a:cs typeface="Arial"/>
              </a:rPr>
              <a:t>and fusion of digital in emergent and traditional </a:t>
            </a:r>
            <a:r>
              <a:rPr lang="en-US" sz="2200" dirty="0" smtClean="0">
                <a:solidFill>
                  <a:srgbClr val="EEECE1"/>
                </a:solidFill>
                <a:latin typeface="Arial"/>
                <a:cs typeface="Arial"/>
              </a:rPr>
              <a:t>practice</a:t>
            </a:r>
            <a:br>
              <a:rPr lang="en-US" sz="2200" dirty="0" smtClean="0">
                <a:solidFill>
                  <a:srgbClr val="EEECE1"/>
                </a:solidFill>
                <a:latin typeface="Arial"/>
                <a:cs typeface="Arial"/>
              </a:rPr>
            </a:br>
            <a:r>
              <a:rPr lang="en-US" sz="2200" dirty="0" smtClean="0">
                <a:solidFill>
                  <a:srgbClr val="EEECE1"/>
                </a:solidFill>
                <a:latin typeface="Arial"/>
                <a:cs typeface="Arial"/>
              </a:rPr>
              <a:t/>
            </a:r>
            <a:br>
              <a:rPr lang="en-US" sz="2200" dirty="0" smtClean="0">
                <a:solidFill>
                  <a:srgbClr val="EEECE1"/>
                </a:solidFill>
                <a:latin typeface="Arial"/>
                <a:cs typeface="Arial"/>
              </a:rPr>
            </a:br>
            <a:endParaRPr lang="en-US" sz="2200" dirty="0">
              <a:solidFill>
                <a:srgbClr val="EEECE1"/>
              </a:solidFill>
              <a:latin typeface="Arial"/>
              <a:cs typeface="Arial"/>
            </a:endParaRPr>
          </a:p>
        </p:txBody>
      </p:sp>
    </p:spTree>
    <p:extLst>
      <p:ext uri="{BB962C8B-B14F-4D97-AF65-F5344CB8AC3E}">
        <p14:creationId xmlns:p14="http://schemas.microsoft.com/office/powerpoint/2010/main" val="353667708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3389</TotalTime>
  <Words>891</Words>
  <Application>Microsoft Macintosh PowerPoint</Application>
  <PresentationFormat>On-screen Show (4:3)</PresentationFormat>
  <Paragraphs>191</Paragraphs>
  <Slides>17</Slides>
  <Notes>14</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Awareness of Open Educational Practice (OEP) and Digital Making remain under the radar, outside mainstream pedagogic practice  Widening gap between institutional &amp; grassroots practice </vt:lpstr>
      <vt:lpstr>Digital Literacies    Self-identified digital skills and attributes needed to support personal and professional digital practice, ranging from awareness and participation, application of good practice through to participation in emergent and innovative digital practices.   Open education   Individuals and groups who share personal and professional practice openly online through participatory websites, blogs and online community networks, freely accessible for use and reuse. Content may be openly licensed using creative commons or similar.    Digital making   Experimentation and fusion of digital in emergent and traditional practice  </vt:lpstr>
      <vt:lpstr>External or part funded UAL/JISC open education &amp; digital literacies activities &amp; projects over the past eight years. </vt:lpstr>
      <vt:lpstr>Sense Making Framework: Cynefin</vt:lpstr>
      <vt:lpstr>Post projects: Awareness of where we are with Open Education </vt:lpstr>
      <vt:lpstr>Forwards: Awareness of where we could go with Open Education/Digital Literacies </vt:lpstr>
      <vt:lpstr>Open Education Motivations:   Individual (Staff &amp; students):  Personal Professional Development  Develop new skills &amp; practice Critical reflection: Improvement in practice Collaboration &amp; networking Research and personal archiving Support sustainable practice  Risk taking &amp; understanding the risks    Institutional  Student performance &amp; satisfaction (NSS)  Widen participation: bridge to formal edu  Quality, marketing, Internationalisation Teaching Excellence Framework ?  Funding &amp; Collaborations e.g. Tate    All these can also apply to Digital Making …</vt:lpstr>
      <vt:lpstr> Digital Making at CCW  Experimentation and fusion of digital in emergent and traditional practice  </vt:lpstr>
      <vt:lpstr>MakerSpaces  Community-run workshop where people come to share tools and knowledge</vt:lpstr>
      <vt:lpstr>PowerPoint Presentation</vt:lpstr>
      <vt:lpstr>PowerPoint Presentation</vt:lpstr>
      <vt:lpstr>PowerPoint Presentation</vt:lpstr>
      <vt:lpstr>A place or hub to develop technology with a cross-disciplinary focus </vt:lpstr>
      <vt:lpstr>Maker MOOC  Virtual &amp; Actual Learning Spaces   Skills and Expertise  Community &amp; Support Networks   Collaborations</vt:lpstr>
      <vt:lpstr>PowerPoint Presentation</vt:lpstr>
      <vt:lpstr>PowerPoint Presentation</vt:lpstr>
    </vt:vector>
  </TitlesOfParts>
  <Company>University of the Arts London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Authorised User</dc:creator>
  <cp:lastModifiedBy>Authorised User</cp:lastModifiedBy>
  <cp:revision>246</cp:revision>
  <cp:lastPrinted>2015-09-14T15:27:17Z</cp:lastPrinted>
  <dcterms:created xsi:type="dcterms:W3CDTF">2015-09-07T13:39:49Z</dcterms:created>
  <dcterms:modified xsi:type="dcterms:W3CDTF">2015-09-15T15:10:11Z</dcterms:modified>
</cp:coreProperties>
</file>