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6" r:id="rId8"/>
    <p:sldId id="275" r:id="rId9"/>
    <p:sldId id="273" r:id="rId10"/>
    <p:sldId id="276" r:id="rId11"/>
    <p:sldId id="274" r:id="rId12"/>
    <p:sldId id="277" r:id="rId13"/>
    <p:sldId id="278" r:id="rId14"/>
    <p:sldId id="26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1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7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EAC-E779-4843-8452-3E4228FFDD80}" type="datetimeFigureOut">
              <a:rPr lang="en-US" smtClean="0"/>
              <a:t>10/09/2013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83D3-82A0-BE40-A5C3-8C9A0714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rocessArtsUAL" TargetMode="External"/><Relationship Id="rId4" Type="http://schemas.openxmlformats.org/officeDocument/2006/relationships/hyperlink" Target="http://process.arts.ac.uk" TargetMode="External"/><Relationship Id="rId5" Type="http://schemas.openxmlformats.org/officeDocument/2006/relationships/hyperlink" Target="http://dial.myblog.arts.ac.uk" TargetMode="External"/><Relationship Id="rId6" Type="http://schemas.openxmlformats.org/officeDocument/2006/relationships/hyperlink" Target="http://process.arts.ac.uk/content/dial-projects-and-activiti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DIALPro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IALProject" TargetMode="External"/><Relationship Id="rId4" Type="http://schemas.openxmlformats.org/officeDocument/2006/relationships/hyperlink" Target="https://twitter.com/ProcessArtsUAL" TargetMode="External"/><Relationship Id="rId5" Type="http://schemas.openxmlformats.org/officeDocument/2006/relationships/hyperlink" Target="http://dial.myblog.arts.ac.uk" TargetMode="External"/><Relationship Id="rId6" Type="http://schemas.openxmlformats.org/officeDocument/2006/relationships/hyperlink" Target="http://process.arts.ac.uk/content/dial-projects-and-activitie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L info grap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177" y="1060823"/>
            <a:ext cx="2928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DIAL Project </a:t>
            </a:r>
          </a:p>
          <a:p>
            <a:endParaRPr lang="en-US" dirty="0"/>
          </a:p>
          <a:p>
            <a:r>
              <a:rPr lang="en-US" dirty="0"/>
              <a:t>Developing digital </a:t>
            </a:r>
            <a:r>
              <a:rPr lang="en-US" dirty="0" smtClean="0"/>
              <a:t>literacies</a:t>
            </a:r>
            <a:r>
              <a:rPr lang="en-US" dirty="0"/>
              <a:t>, sharing </a:t>
            </a:r>
            <a:r>
              <a:rPr lang="en-US" dirty="0" smtClean="0"/>
              <a:t>strategies </a:t>
            </a:r>
            <a:r>
              <a:rPr lang="en-US" dirty="0"/>
              <a:t>and </a:t>
            </a:r>
          </a:p>
          <a:p>
            <a:r>
              <a:rPr lang="en-US" dirty="0" smtClean="0"/>
              <a:t>Approaches.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000" b="1" dirty="0"/>
              <a:t>Understanding </a:t>
            </a:r>
            <a:r>
              <a:rPr lang="en-US" sz="2000" b="1" dirty="0" smtClean="0"/>
              <a:t>Resources of Expertise </a:t>
            </a:r>
            <a:endParaRPr lang="en-US" sz="2000" b="1" dirty="0" smtClean="0"/>
          </a:p>
          <a:p>
            <a:endParaRPr lang="en-US" dirty="0"/>
          </a:p>
          <a:p>
            <a:r>
              <a:rPr lang="fi-FI" dirty="0" err="1" smtClean="0"/>
              <a:t>Designs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e-Learning</a:t>
            </a:r>
            <a:r>
              <a:rPr lang="fi-FI" dirty="0"/>
              <a:t> Conference </a:t>
            </a:r>
            <a:r>
              <a:rPr lang="fi-FI" dirty="0" smtClean="0"/>
              <a:t>2013</a:t>
            </a:r>
          </a:p>
          <a:p>
            <a:r>
              <a:rPr lang="fi-FI" dirty="0" err="1" smtClean="0"/>
              <a:t>Wilmington</a:t>
            </a:r>
            <a:r>
              <a:rPr lang="fi-FI" dirty="0" smtClean="0"/>
              <a:t> </a:t>
            </a:r>
            <a:r>
              <a:rPr lang="fi-FI" dirty="0"/>
              <a:t>USA</a:t>
            </a:r>
            <a:endParaRPr lang="en-US" dirty="0"/>
          </a:p>
          <a:p>
            <a:endParaRPr lang="en-US" dirty="0"/>
          </a:p>
          <a:p>
            <a:r>
              <a:rPr lang="en-US" dirty="0"/>
              <a:t>Chris Follows</a:t>
            </a:r>
          </a:p>
          <a:p>
            <a:r>
              <a:rPr lang="en-US" dirty="0" smtClean="0"/>
              <a:t>Thursday 12 September </a:t>
            </a:r>
            <a:r>
              <a:rPr lang="en-US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5855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454" y="1363957"/>
            <a:ext cx="8678055" cy="473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766" y="1800509"/>
            <a:ext cx="8513430" cy="256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Open </a:t>
            </a:r>
            <a:r>
              <a:rPr lang="en-GB" sz="2400" b="1" dirty="0"/>
              <a:t>practice</a:t>
            </a:r>
            <a:r>
              <a:rPr lang="en-GB" sz="2400" dirty="0"/>
              <a:t> </a:t>
            </a:r>
            <a:r>
              <a:rPr lang="en-GB" sz="2400" b="1" dirty="0"/>
              <a:t>and online reflection:</a:t>
            </a:r>
            <a:r>
              <a:rPr lang="en-GB" sz="2400" dirty="0"/>
              <a:t> Very useful for others and hugely rewarding but challenging for most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US" sz="2400" dirty="0"/>
          </a:p>
          <a:p>
            <a:r>
              <a:rPr lang="en-GB" sz="2400" b="1" dirty="0"/>
              <a:t>Alumni need DL support:</a:t>
            </a:r>
            <a:r>
              <a:rPr lang="en-GB" sz="2400" dirty="0"/>
              <a:t> DL training seems to be an important need to stakeholder group looking for support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US" sz="2400" dirty="0"/>
          </a:p>
          <a:p>
            <a:r>
              <a:rPr lang="en-GB" sz="2400" b="1" dirty="0"/>
              <a:t>Staff and students working DLs out together: </a:t>
            </a:r>
            <a:r>
              <a:rPr lang="en-GB" sz="2400" dirty="0"/>
              <a:t>encouraged to learn and teach DLs together, experimenting with different approaches and combinations of virtual and face-to-face interactions.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65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079" y="1764334"/>
            <a:ext cx="82547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University Integration </a:t>
            </a:r>
            <a:endParaRPr lang="en-US" sz="2000" b="1" dirty="0"/>
          </a:p>
          <a:p>
            <a:r>
              <a:rPr lang="en-GB" sz="2000" dirty="0"/>
              <a:t> </a:t>
            </a:r>
            <a:endParaRPr lang="en-US" sz="2000" dirty="0"/>
          </a:p>
          <a:p>
            <a:r>
              <a:rPr lang="en-GB" sz="2000" b="1" dirty="0"/>
              <a:t>Trust &amp; </a:t>
            </a:r>
            <a:r>
              <a:rPr lang="en-GB" sz="2000" b="1" dirty="0" smtClean="0"/>
              <a:t>Confidence</a:t>
            </a:r>
            <a:r>
              <a:rPr lang="en-GB" sz="2000" b="1" dirty="0"/>
              <a:t>:</a:t>
            </a:r>
            <a:r>
              <a:rPr lang="en-GB" sz="2000" dirty="0"/>
              <a:t> Dealing with DLs can be tricky and sensitive work; It’s OK to make mistakes, even if you’re an expert. Be persistent and keep trying, DLs do not come as a one size fits all solution; no one has the all the right answers.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US" sz="2000" dirty="0"/>
          </a:p>
          <a:p>
            <a:r>
              <a:rPr lang="en-GB" sz="2000" b="1" dirty="0"/>
              <a:t>Small steps towards local strategy:</a:t>
            </a:r>
            <a:r>
              <a:rPr lang="en-GB" sz="2000" dirty="0"/>
              <a:t> Once the trust and confidence starts to spread across a community/department and ownership of DLs expands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endParaRPr lang="en-US" sz="2000" dirty="0"/>
          </a:p>
          <a:p>
            <a:r>
              <a:rPr lang="en-GB" sz="2000" b="1" dirty="0"/>
              <a:t>Partnerships</a:t>
            </a:r>
            <a:r>
              <a:rPr lang="en-GB" sz="2000" dirty="0"/>
              <a:t> </a:t>
            </a:r>
            <a:r>
              <a:rPr lang="en-GB" sz="2000" b="1" dirty="0"/>
              <a:t>for sustainable growth, exchange expertise: </a:t>
            </a:r>
            <a:r>
              <a:rPr lang="en-GB" sz="2000" dirty="0"/>
              <a:t>Developing and delivering DL training and resources try and avoid becoming another short course department use in-house departments to your advantage.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83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079" y="1764334"/>
            <a:ext cx="8254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College integration:</a:t>
            </a:r>
            <a:endParaRPr lang="en-US" sz="2000" b="1" dirty="0"/>
          </a:p>
          <a:p>
            <a:r>
              <a:rPr lang="en-GB" sz="2000" b="1" dirty="0"/>
              <a:t> </a:t>
            </a:r>
            <a:endParaRPr lang="en-US" sz="2000" dirty="0"/>
          </a:p>
          <a:p>
            <a:r>
              <a:rPr lang="en-GB" sz="2000" b="1" dirty="0"/>
              <a:t>Understand the disciplines, culture and processes: </a:t>
            </a:r>
            <a:r>
              <a:rPr lang="en-GB" sz="2000" dirty="0"/>
              <a:t>DLs are complex, understanding or having team’s who understand the disciplines, culture and processes are essential. </a:t>
            </a:r>
            <a:endParaRPr lang="en-GB" sz="2000" dirty="0" smtClean="0"/>
          </a:p>
          <a:p>
            <a:endParaRPr lang="en-US" sz="2000" dirty="0"/>
          </a:p>
          <a:p>
            <a:r>
              <a:rPr lang="en-GB" sz="2000" b="1" dirty="0"/>
              <a:t>Defining DLs and competencies:</a:t>
            </a:r>
            <a:r>
              <a:rPr lang="en-GB" sz="2000" dirty="0"/>
              <a:t> needs to be an agile on-going process.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65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079" y="1764334"/>
            <a:ext cx="8254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Curriculum integration: </a:t>
            </a:r>
            <a:endParaRPr lang="en-US" sz="2000" b="1" dirty="0"/>
          </a:p>
          <a:p>
            <a:r>
              <a:rPr lang="en-GB" sz="2000" b="1" dirty="0"/>
              <a:t> </a:t>
            </a:r>
            <a:endParaRPr lang="en-US" sz="2000" dirty="0"/>
          </a:p>
          <a:p>
            <a:r>
              <a:rPr lang="en-GB" sz="2000" b="1" dirty="0"/>
              <a:t>How/do we need to embed DLs:</a:t>
            </a:r>
            <a:r>
              <a:rPr lang="en-GB" sz="2000" dirty="0"/>
              <a:t> Courses may see DLs as optional extras as an optional add on of day or two training at the end of a course rather then integral part of professional practice. Should DL development and training sit inside or outside the curriculum</a:t>
            </a:r>
            <a:r>
              <a:rPr lang="en-GB" sz="2000" dirty="0" smtClean="0"/>
              <a:t>?</a:t>
            </a:r>
          </a:p>
          <a:p>
            <a:endParaRPr lang="en-US" sz="2000" dirty="0"/>
          </a:p>
          <a:p>
            <a:r>
              <a:rPr lang="en-GB" sz="2000" b="1" dirty="0"/>
              <a:t>Communication email &amp; course calendars:</a:t>
            </a:r>
            <a:r>
              <a:rPr lang="en-GB" sz="2000" dirty="0"/>
              <a:t> We found emails to be </a:t>
            </a:r>
            <a:r>
              <a:rPr lang="en-GB" sz="2000" dirty="0" smtClean="0"/>
              <a:t>the least </a:t>
            </a:r>
            <a:r>
              <a:rPr lang="en-GB" sz="2000" dirty="0"/>
              <a:t>successful</a:t>
            </a:r>
            <a:r>
              <a:rPr lang="en-GB" sz="2000" dirty="0" smtClean="0"/>
              <a:t>, course integration; officially via course &amp; calendar most successful   </a:t>
            </a:r>
          </a:p>
          <a:p>
            <a:endParaRPr lang="en-US" sz="2000" dirty="0"/>
          </a:p>
          <a:p>
            <a:r>
              <a:rPr lang="en-GB" sz="2000" b="1" dirty="0"/>
              <a:t>Little time for DLs with busy courses &amp; teams:</a:t>
            </a:r>
            <a:r>
              <a:rPr lang="en-GB" sz="2000" dirty="0"/>
              <a:t> The difficulties of running these projects with busy course teams and department staff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62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1531" y="336720"/>
            <a:ext cx="19746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4870" y="1373160"/>
            <a:ext cx="780138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2"/>
              </a:rPr>
              <a:t>@DIALProject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>
                <a:hlinkClick r:id="rId3"/>
              </a:rPr>
              <a:t>@ProcessArtsUAL</a:t>
            </a:r>
            <a:endParaRPr lang="en-US" sz="3200" dirty="0"/>
          </a:p>
          <a:p>
            <a:endParaRPr lang="en-US" sz="3200" dirty="0" smtClean="0">
              <a:hlinkClick r:id="rId4"/>
            </a:endParaRPr>
          </a:p>
          <a:p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process.arts.ac.uk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dial.myblog.arts.ac.uk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2400" dirty="0">
                <a:hlinkClick r:id="rId6"/>
              </a:rPr>
              <a:t>http://process.arts.ac.uk/content/dial-projects-and-activities</a:t>
            </a:r>
            <a:endParaRPr lang="en-US" sz="2400" dirty="0"/>
          </a:p>
          <a:p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7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537" y="1824907"/>
            <a:ext cx="2842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@</a:t>
            </a:r>
            <a:r>
              <a:rPr lang="en-US" sz="2800" dirty="0" err="1" smtClean="0">
                <a:hlinkClick r:id="rId3"/>
              </a:rPr>
              <a:t>DIALProject</a:t>
            </a:r>
            <a:r>
              <a:rPr lang="en-US" sz="2800" dirty="0" smtClean="0">
                <a:hlinkClick r:id="rId3"/>
              </a:rPr>
              <a:t> 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@</a:t>
            </a:r>
            <a:r>
              <a:rPr lang="en-US" sz="2800" dirty="0" err="1">
                <a:hlinkClick r:id="rId4"/>
              </a:rPr>
              <a:t>ProcessArtsUAL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537" y="3533025"/>
            <a:ext cx="4960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5"/>
              </a:rPr>
              <a:t>http://dial.myblog.arts.ac.uk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5537" y="5028039"/>
            <a:ext cx="780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6"/>
              </a:rPr>
              <a:t>http://process.arts.ac.uk/content/dial-projects-and-activities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95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609"/>
            <a:ext cx="9144000" cy="646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8453" y="4007304"/>
            <a:ext cx="14981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Helvetica"/>
                <a:cs typeface="Helvetica"/>
              </a:rPr>
              <a:t>People</a:t>
            </a:r>
            <a:endParaRPr lang="en-US" sz="28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9" y="2806640"/>
            <a:ext cx="42754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1313"/>
                </a:solidFill>
                <a:latin typeface="Helvetica"/>
                <a:cs typeface="Helvetica"/>
              </a:rPr>
              <a:t>Resource environments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9914" y="-44303"/>
            <a:ext cx="417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Resources</a:t>
            </a:r>
            <a:r>
              <a:rPr lang="en-US" sz="2800" b="1" dirty="0" smtClean="0">
                <a:solidFill>
                  <a:srgbClr val="C01313"/>
                </a:solidFill>
                <a:latin typeface="Helvetica"/>
                <a:cs typeface="Helvetica"/>
              </a:rPr>
              <a:t> </a:t>
            </a:r>
            <a:r>
              <a:rPr lang="en-US" sz="2800" b="1" dirty="0">
                <a:latin typeface="Helvetica"/>
                <a:cs typeface="Helvetica"/>
              </a:rPr>
              <a:t>of</a:t>
            </a:r>
            <a:r>
              <a:rPr lang="en-US" sz="2800" b="1" dirty="0">
                <a:solidFill>
                  <a:srgbClr val="C01313"/>
                </a:solidFill>
                <a:latin typeface="Helvetica"/>
                <a:cs typeface="Helvetic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Expertise</a:t>
            </a:r>
            <a:endParaRPr lang="en-US" sz="28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595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811" y="1775496"/>
            <a:ext cx="830942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Course </a:t>
            </a:r>
            <a:r>
              <a:rPr lang="en-GB" sz="2400" b="1" dirty="0"/>
              <a:t>staff equipment:</a:t>
            </a:r>
            <a:r>
              <a:rPr lang="en-GB" sz="2400" dirty="0"/>
              <a:t> Building a ‘use case’ for right tools for the job, not </a:t>
            </a:r>
            <a:r>
              <a:rPr lang="en-GB" sz="2400" dirty="0" err="1"/>
              <a:t>iPad</a:t>
            </a:r>
            <a:r>
              <a:rPr lang="en-GB" sz="2400" dirty="0"/>
              <a:t> </a:t>
            </a:r>
            <a:r>
              <a:rPr lang="en-GB" sz="2400" dirty="0" smtClean="0"/>
              <a:t>for sake </a:t>
            </a:r>
            <a:r>
              <a:rPr lang="en-GB" sz="2400" dirty="0"/>
              <a:t>of an </a:t>
            </a:r>
            <a:r>
              <a:rPr lang="en-GB" sz="2400" dirty="0" err="1"/>
              <a:t>iPad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US" sz="2400" dirty="0"/>
          </a:p>
          <a:p>
            <a:r>
              <a:rPr lang="en-GB" sz="2400" b="1" dirty="0"/>
              <a:t>Bring your own environment; Online Infrastructure:</a:t>
            </a:r>
            <a:r>
              <a:rPr lang="en-GB" sz="2400" dirty="0"/>
              <a:t> In-house UAL digital tools and processes and </a:t>
            </a:r>
            <a:r>
              <a:rPr lang="en-GB" sz="2400" dirty="0" smtClean="0"/>
              <a:t>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party </a:t>
            </a:r>
            <a:r>
              <a:rPr lang="en-GB" sz="2400" dirty="0"/>
              <a:t>tools and processes need to meet somewhere in the middle. Need good digital/web Infrastructure.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2400" dirty="0"/>
          </a:p>
          <a:p>
            <a:r>
              <a:rPr lang="en-GB" sz="2400" b="1" dirty="0"/>
              <a:t>Finding a balance between face to face and digital: </a:t>
            </a:r>
            <a:r>
              <a:rPr lang="en-GB" sz="2400" dirty="0"/>
              <a:t>Don’t rely on one or the other, find a mutually </a:t>
            </a:r>
            <a:r>
              <a:rPr lang="en-GB" sz="2400" dirty="0" smtClean="0"/>
              <a:t>complementary </a:t>
            </a:r>
            <a:r>
              <a:rPr lang="en-GB" sz="2400" dirty="0" smtClean="0"/>
              <a:t>processes.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25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766" y="1763729"/>
            <a:ext cx="851343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Managing Expectations: </a:t>
            </a:r>
            <a:r>
              <a:rPr lang="en-GB" sz="2400" dirty="0"/>
              <a:t>essential in everything you do from project management to one-to-one development, it’s a daily task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US" sz="2400" dirty="0"/>
          </a:p>
          <a:p>
            <a:r>
              <a:rPr lang="en-GB" sz="2400" b="1" dirty="0"/>
              <a:t>Guidance and support for DLs: </a:t>
            </a:r>
            <a:r>
              <a:rPr lang="en-GB" sz="2400" dirty="0"/>
              <a:t>Staff and</a:t>
            </a:r>
            <a:r>
              <a:rPr lang="en-GB" sz="2400" b="1" dirty="0"/>
              <a:t> </a:t>
            </a:r>
            <a:r>
              <a:rPr lang="en-GB" sz="2400" dirty="0"/>
              <a:t>Students need training; guidance and support in DLs specifically web literacies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US" sz="2400" dirty="0"/>
          </a:p>
          <a:p>
            <a:r>
              <a:rPr lang="en-GB" sz="2400" b="1" dirty="0" smtClean="0"/>
              <a:t>Understanding student </a:t>
            </a:r>
            <a:r>
              <a:rPr lang="en-GB" sz="2400" b="1" dirty="0"/>
              <a:t>DLs needs:</a:t>
            </a:r>
            <a:r>
              <a:rPr lang="en-GB" sz="2400" dirty="0"/>
              <a:t> DIAL learnt that students from across all years preferred and appreciated being asked/supported and encouraged into developing their 'specialist learning and professional practice' digital literacies and skills.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89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168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35</cp:revision>
  <dcterms:created xsi:type="dcterms:W3CDTF">2013-07-02T10:46:38Z</dcterms:created>
  <dcterms:modified xsi:type="dcterms:W3CDTF">2013-09-10T16:50:53Z</dcterms:modified>
</cp:coreProperties>
</file>