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6" r:id="rId10"/>
    <p:sldId id="277" r:id="rId11"/>
    <p:sldId id="267" r:id="rId12"/>
    <p:sldId id="268" r:id="rId13"/>
    <p:sldId id="269" r:id="rId14"/>
    <p:sldId id="276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0" d="100"/>
          <a:sy n="110" d="100"/>
        </p:scale>
        <p:origin x="-280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BE8A2-132E-EA47-A390-24046F26AAC0}" type="datetimeFigureOut">
              <a:rPr lang="en-US" smtClean="0"/>
              <a:t>13/09/2013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4CCA7-4BA9-564F-B283-4784CCC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50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BE8A2-132E-EA47-A390-24046F26AAC0}" type="datetimeFigureOut">
              <a:rPr lang="en-US" smtClean="0"/>
              <a:t>13/09/2013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4CCA7-4BA9-564F-B283-4784CCC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15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BE8A2-132E-EA47-A390-24046F26AAC0}" type="datetimeFigureOut">
              <a:rPr lang="en-US" smtClean="0"/>
              <a:t>13/09/2013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4CCA7-4BA9-564F-B283-4784CCC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08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BE8A2-132E-EA47-A390-24046F26AAC0}" type="datetimeFigureOut">
              <a:rPr lang="en-US" smtClean="0"/>
              <a:t>13/09/2013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4CCA7-4BA9-564F-B283-4784CCC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96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BE8A2-132E-EA47-A390-24046F26AAC0}" type="datetimeFigureOut">
              <a:rPr lang="en-US" smtClean="0"/>
              <a:t>13/09/2013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4CCA7-4BA9-564F-B283-4784CCC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00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BE8A2-132E-EA47-A390-24046F26AAC0}" type="datetimeFigureOut">
              <a:rPr lang="en-US" smtClean="0"/>
              <a:t>13/09/2013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4CCA7-4BA9-564F-B283-4784CCC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45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BE8A2-132E-EA47-A390-24046F26AAC0}" type="datetimeFigureOut">
              <a:rPr lang="en-US" smtClean="0"/>
              <a:t>13/09/2013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4CCA7-4BA9-564F-B283-4784CCC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47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BE8A2-132E-EA47-A390-24046F26AAC0}" type="datetimeFigureOut">
              <a:rPr lang="en-US" smtClean="0"/>
              <a:t>13/09/2013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4CCA7-4BA9-564F-B283-4784CCC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7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BE8A2-132E-EA47-A390-24046F26AAC0}" type="datetimeFigureOut">
              <a:rPr lang="en-US" smtClean="0"/>
              <a:t>13/09/2013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4CCA7-4BA9-564F-B283-4784CCC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7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BE8A2-132E-EA47-A390-24046F26AAC0}" type="datetimeFigureOut">
              <a:rPr lang="en-US" smtClean="0"/>
              <a:t>13/09/2013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4CCA7-4BA9-564F-B283-4784CCC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75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BE8A2-132E-EA47-A390-24046F26AAC0}" type="datetimeFigureOut">
              <a:rPr lang="en-US" smtClean="0"/>
              <a:t>13/09/2013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4CCA7-4BA9-564F-B283-4784CCC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39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BE8A2-132E-EA47-A390-24046F26AAC0}" type="datetimeFigureOut">
              <a:rPr lang="en-US" smtClean="0"/>
              <a:t>13/09/2013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4CCA7-4BA9-564F-B283-4784CCC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8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rocess.arts.ac.uk/users/gsedek" TargetMode="External"/><Relationship Id="rId4" Type="http://schemas.openxmlformats.org/officeDocument/2006/relationships/hyperlink" Target="http://process.arts.ac.uk/users/mdurante1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gif"/><Relationship Id="rId8" Type="http://schemas.openxmlformats.org/officeDocument/2006/relationships/image" Target="../media/image4.jpg"/><Relationship Id="rId9" Type="http://schemas.openxmlformats.org/officeDocument/2006/relationships/image" Target="../media/image5.png"/><Relationship Id="rId10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process.arts.ac.uk/users/cfollow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5" Type="http://schemas.openxmlformats.org/officeDocument/2006/relationships/image" Target="../media/image4.jpg"/><Relationship Id="rId6" Type="http://schemas.openxmlformats.org/officeDocument/2006/relationships/hyperlink" Target="http://process.arts.ac.uk/category/tags/drupalcon-2012" TargetMode="External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jpg"/><Relationship Id="rId1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gif"/><Relationship Id="rId8" Type="http://schemas.openxmlformats.org/officeDocument/2006/relationships/image" Target="../media/image4.jpg"/><Relationship Id="rId9" Type="http://schemas.openxmlformats.org/officeDocument/2006/relationships/image" Target="../media/image5.png"/><Relationship Id="rId10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hyperlink" Target="http://process.arts.ac.uk/content/professional-online-identities-poi-programme-2013" TargetMode="External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gif"/><Relationship Id="rId6" Type="http://schemas.openxmlformats.org/officeDocument/2006/relationships/image" Target="../media/image4.jp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5" Type="http://schemas.openxmlformats.org/officeDocument/2006/relationships/image" Target="../media/image4.jpg"/><Relationship Id="rId6" Type="http://schemas.openxmlformats.org/officeDocument/2006/relationships/hyperlink" Target="http://en.wikipedia.org/wiki/GNU_GPL" TargetMode="External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gif"/><Relationship Id="rId6" Type="http://schemas.openxmlformats.org/officeDocument/2006/relationships/image" Target="../media/image4.jpg"/><Relationship Id="rId7" Type="http://schemas.openxmlformats.org/officeDocument/2006/relationships/hyperlink" Target="http://en.wikipedia.org/wiki/Back-end" TargetMode="External"/><Relationship Id="rId8" Type="http://schemas.openxmlformats.org/officeDocument/2006/relationships/hyperlink" Target="http://en.wikipedia.org/wiki/World_wide_web" TargetMode="External"/><Relationship Id="rId9" Type="http://schemas.openxmlformats.org/officeDocument/2006/relationships/hyperlink" Target="http://en.wikipedia.org/wiki/Whitehouse.gov" TargetMode="External"/><Relationship Id="rId10" Type="http://schemas.openxmlformats.org/officeDocument/2006/relationships/hyperlink" Target="http://en.wikipedia.org/wiki/Data.gov.uk" TargetMode="External"/><Relationship Id="rId11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5" Type="http://schemas.openxmlformats.org/officeDocument/2006/relationships/image" Target="../media/image4.jpg"/><Relationship Id="rId6" Type="http://schemas.openxmlformats.org/officeDocument/2006/relationships/hyperlink" Target="http://process.arts.ac.uk" TargetMode="External"/><Relationship Id="rId7" Type="http://schemas.openxmlformats.org/officeDocument/2006/relationships/hyperlink" Target="http://commonplace.arts.ac.uk" TargetMode="External"/><Relationship Id="rId8" Type="http://schemas.openxmlformats.org/officeDocument/2006/relationships/hyperlink" Target="http://conflictandmedia.arts.ac.uk" TargetMode="External"/><Relationship Id="rId9" Type="http://schemas.openxmlformats.org/officeDocument/2006/relationships/image" Target="../media/image5.png"/><Relationship Id="rId10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5" Type="http://schemas.openxmlformats.org/officeDocument/2006/relationships/image" Target="../media/image4.jpg"/><Relationship Id="rId6" Type="http://schemas.openxmlformats.org/officeDocument/2006/relationships/hyperlink" Target="http://process.arts.ac.uk/users/cfollows" TargetMode="External"/><Relationship Id="rId7" Type="http://schemas.openxmlformats.org/officeDocument/2006/relationships/hyperlink" Target="http://process.arts.ac.uk/users/gsedek" TargetMode="External"/><Relationship Id="rId8" Type="http://schemas.openxmlformats.org/officeDocument/2006/relationships/hyperlink" Target="http://process.arts.ac.uk/users/mdurante1" TargetMode="External"/><Relationship Id="rId9" Type="http://schemas.openxmlformats.org/officeDocument/2006/relationships/image" Target="../media/image5.png"/><Relationship Id="rId10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13.png"/><Relationship Id="rId8" Type="http://schemas.openxmlformats.org/officeDocument/2006/relationships/hyperlink" Target="http://process.arts.ac.uk/category/project-groups/drupal-ual" TargetMode="External"/><Relationship Id="rId9" Type="http://schemas.openxmlformats.org/officeDocument/2006/relationships/hyperlink" Target="http://process.arts.ac.uk/forum/2110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917" y="2505780"/>
            <a:ext cx="3296719" cy="3133020"/>
          </a:xfrm>
        </p:spPr>
        <p:txBody>
          <a:bodyPr>
            <a:normAutofit fontScale="77500" lnSpcReduction="20000"/>
          </a:bodyPr>
          <a:lstStyle/>
          <a:p>
            <a:pPr marL="342900" lvl="0" indent="-342900" algn="l">
              <a:buFont typeface="Wingdings" charset="2"/>
              <a:buChar char="Ø"/>
            </a:pPr>
            <a:r>
              <a:rPr lang="en-US" sz="2400" dirty="0" smtClean="0">
                <a:hlinkClick r:id="rId2"/>
              </a:rPr>
              <a:t>Chris </a:t>
            </a:r>
            <a:r>
              <a:rPr lang="en-US" sz="2400" dirty="0">
                <a:hlinkClick r:id="rId2"/>
              </a:rPr>
              <a:t>Follows</a:t>
            </a:r>
            <a:r>
              <a:rPr lang="en-US" sz="2400" dirty="0"/>
              <a:t> </a:t>
            </a:r>
            <a:r>
              <a:rPr lang="en-US" sz="2400" dirty="0" smtClean="0"/>
              <a:t>Drupal developer and web project manager (</a:t>
            </a:r>
            <a:r>
              <a:rPr lang="en-US" sz="2400" dirty="0"/>
              <a:t>DIAL project manager</a:t>
            </a:r>
            <a:r>
              <a:rPr lang="en-US" sz="2400" dirty="0" smtClean="0"/>
              <a:t>)</a:t>
            </a:r>
          </a:p>
          <a:p>
            <a:pPr marL="342900" lvl="0" indent="-342900" algn="l">
              <a:buFont typeface="Wingdings" charset="2"/>
              <a:buChar char="Ø"/>
            </a:pPr>
            <a:endParaRPr lang="en-US" sz="2400" dirty="0"/>
          </a:p>
          <a:p>
            <a:pPr marL="342900" lvl="0" indent="-342900" algn="l">
              <a:buFont typeface="Wingdings" charset="2"/>
              <a:buChar char="Ø"/>
            </a:pPr>
            <a:r>
              <a:rPr lang="en-US" sz="2400" dirty="0" smtClean="0">
                <a:hlinkClick r:id="rId3"/>
              </a:rPr>
              <a:t>Grzesiek Sedek</a:t>
            </a:r>
            <a:r>
              <a:rPr lang="en-US" sz="2400" dirty="0" smtClean="0"/>
              <a:t> Lead Drupal Developer (CCW Staff)</a:t>
            </a:r>
          </a:p>
          <a:p>
            <a:pPr marL="342900" lvl="0" indent="-342900" algn="l">
              <a:buFont typeface="Wingdings" charset="2"/>
              <a:buChar char="Ø"/>
            </a:pPr>
            <a:endParaRPr lang="en-US" sz="2400" dirty="0" smtClean="0"/>
          </a:p>
          <a:p>
            <a:pPr marL="342900" lvl="0" indent="-342900" algn="l">
              <a:buFont typeface="Wingdings" charset="2"/>
              <a:buChar char="Ø"/>
            </a:pPr>
            <a:r>
              <a:rPr lang="en-US" sz="2400" dirty="0" smtClean="0"/>
              <a:t> </a:t>
            </a:r>
            <a:r>
              <a:rPr lang="en-US" sz="2400" dirty="0" smtClean="0">
                <a:hlinkClick r:id="rId4"/>
              </a:rPr>
              <a:t>Michele Durante</a:t>
            </a:r>
            <a:r>
              <a:rPr lang="en-US" sz="2400" dirty="0" smtClean="0"/>
              <a:t> Web designer, Drupal Developer (WCA Alumni 2013)</a:t>
            </a:r>
          </a:p>
          <a:p>
            <a:pPr lvl="0" algn="l"/>
            <a:endParaRPr lang="en-US" sz="2400" dirty="0"/>
          </a:p>
          <a:p>
            <a:pPr algn="l"/>
            <a:endParaRPr lang="en-US" sz="2400" dirty="0"/>
          </a:p>
        </p:txBody>
      </p:sp>
      <p:pic>
        <p:nvPicPr>
          <p:cNvPr id="4" name="Picture 3" descr="DIAL logo-TransP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93" y="6007578"/>
            <a:ext cx="597841" cy="579995"/>
          </a:xfrm>
          <a:prstGeom prst="rect">
            <a:avLst/>
          </a:prstGeom>
        </p:spPr>
      </p:pic>
      <p:pic>
        <p:nvPicPr>
          <p:cNvPr id="5" name="Picture 4" descr="DIAL-UAL_Logo_Black_AW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6" y="6202079"/>
            <a:ext cx="1554407" cy="385493"/>
          </a:xfrm>
          <a:prstGeom prst="rect">
            <a:avLst/>
          </a:prstGeom>
        </p:spPr>
      </p:pic>
      <p:pic>
        <p:nvPicPr>
          <p:cNvPr id="6" name="Picture 5" descr="JISCLogoeps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59" y="6087889"/>
            <a:ext cx="960177" cy="499684"/>
          </a:xfrm>
          <a:prstGeom prst="rect">
            <a:avLst/>
          </a:prstGeom>
        </p:spPr>
      </p:pic>
      <p:pic>
        <p:nvPicPr>
          <p:cNvPr id="9" name="Picture 8" descr="DRUPAL_UAL-new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73" y="410381"/>
            <a:ext cx="8569235" cy="1567543"/>
          </a:xfrm>
          <a:prstGeom prst="rect">
            <a:avLst/>
          </a:prstGeom>
        </p:spPr>
      </p:pic>
      <p:pic>
        <p:nvPicPr>
          <p:cNvPr id="11" name="Picture 10" descr="DRUPAL_UAL-new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01" y="6043633"/>
            <a:ext cx="2973539" cy="543940"/>
          </a:xfrm>
          <a:prstGeom prst="rect">
            <a:avLst/>
          </a:prstGeom>
        </p:spPr>
      </p:pic>
      <p:pic>
        <p:nvPicPr>
          <p:cNvPr id="10" name="Picture 9" descr="by-s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45" y="6158119"/>
            <a:ext cx="1227444" cy="429453"/>
          </a:xfrm>
          <a:prstGeom prst="rect">
            <a:avLst/>
          </a:prstGeom>
        </p:spPr>
      </p:pic>
      <p:pic>
        <p:nvPicPr>
          <p:cNvPr id="2" name="Picture 1" descr="IMG_4596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739" y="2509428"/>
            <a:ext cx="3971636" cy="297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33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L logo-TransP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93" y="6007578"/>
            <a:ext cx="597841" cy="579995"/>
          </a:xfrm>
          <a:prstGeom prst="rect">
            <a:avLst/>
          </a:prstGeom>
        </p:spPr>
      </p:pic>
      <p:pic>
        <p:nvPicPr>
          <p:cNvPr id="5" name="Picture 4" descr="DIAL-UAL_Logo_Black_A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6" y="6202079"/>
            <a:ext cx="1554407" cy="385493"/>
          </a:xfrm>
          <a:prstGeom prst="rect">
            <a:avLst/>
          </a:prstGeom>
        </p:spPr>
      </p:pic>
      <p:pic>
        <p:nvPicPr>
          <p:cNvPr id="6" name="Picture 5" descr="JISCLogoep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59" y="6087889"/>
            <a:ext cx="960177" cy="499684"/>
          </a:xfrm>
          <a:prstGeom prst="rect">
            <a:avLst/>
          </a:prstGeom>
        </p:spPr>
      </p:pic>
      <p:pic>
        <p:nvPicPr>
          <p:cNvPr id="9" name="Picture 8" descr="DRUPAL_UAL-ne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01" y="6043633"/>
            <a:ext cx="2973539" cy="54394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31780" y="297492"/>
            <a:ext cx="8431815" cy="2969872"/>
          </a:xfrm>
        </p:spPr>
        <p:txBody>
          <a:bodyPr>
            <a:normAutofit fontScale="40000" lnSpcReduction="20000"/>
          </a:bodyPr>
          <a:lstStyle/>
          <a:p>
            <a:r>
              <a:rPr lang="en-US" sz="7000" b="1" dirty="0">
                <a:solidFill>
                  <a:srgbClr val="000000"/>
                </a:solidFill>
              </a:rPr>
              <a:t>What we did? </a:t>
            </a:r>
            <a:endParaRPr lang="en-US" sz="7000" b="1" dirty="0" smtClean="0">
              <a:solidFill>
                <a:srgbClr val="000000"/>
              </a:solidFill>
            </a:endParaRPr>
          </a:p>
          <a:p>
            <a:r>
              <a:rPr lang="en-US" sz="7000" b="1" dirty="0" smtClean="0">
                <a:solidFill>
                  <a:srgbClr val="000000"/>
                </a:solidFill>
              </a:rPr>
              <a:t>Getting </a:t>
            </a:r>
            <a:r>
              <a:rPr lang="en-US" sz="7000" b="1" dirty="0">
                <a:solidFill>
                  <a:srgbClr val="000000"/>
                </a:solidFill>
              </a:rPr>
              <a:t>started, Project communication:</a:t>
            </a:r>
          </a:p>
          <a:p>
            <a:r>
              <a:rPr lang="en-US" dirty="0"/>
              <a:t> </a:t>
            </a:r>
            <a:endParaRPr lang="en-US" sz="8000" dirty="0"/>
          </a:p>
          <a:p>
            <a:pPr lvl="0"/>
            <a:r>
              <a:rPr lang="en-US" sz="8000" dirty="0"/>
              <a:t>We received </a:t>
            </a:r>
            <a:r>
              <a:rPr lang="en-US" sz="8000" b="1" dirty="0"/>
              <a:t>interest from staff and students </a:t>
            </a:r>
            <a:r>
              <a:rPr lang="en-US" sz="8000" dirty="0"/>
              <a:t>and from people outside </a:t>
            </a:r>
            <a:r>
              <a:rPr lang="en-US" sz="8000" dirty="0" smtClean="0"/>
              <a:t>UAL and </a:t>
            </a:r>
            <a:r>
              <a:rPr lang="en-US" sz="8000" dirty="0"/>
              <a:t>the information on the </a:t>
            </a:r>
            <a:r>
              <a:rPr lang="en-US" sz="8000" dirty="0" smtClean="0"/>
              <a:t>Drupal UAL site has </a:t>
            </a:r>
            <a:r>
              <a:rPr lang="en-US" sz="8000" dirty="0"/>
              <a:t>attracted </a:t>
            </a:r>
            <a:r>
              <a:rPr lang="en-US" sz="8000" dirty="0" smtClean="0"/>
              <a:t>many </a:t>
            </a:r>
            <a:r>
              <a:rPr lang="en-US" sz="8000" dirty="0"/>
              <a:t>views</a:t>
            </a:r>
            <a:r>
              <a:rPr lang="en-US" sz="8000" dirty="0" smtClean="0"/>
              <a:t>.</a:t>
            </a:r>
          </a:p>
        </p:txBody>
      </p:sp>
      <p:pic>
        <p:nvPicPr>
          <p:cNvPr id="8" name="Picture 7" descr="by-s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45" y="6158119"/>
            <a:ext cx="1227444" cy="4294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371981"/>
            <a:ext cx="9144000" cy="206210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“I understand DIAL run drop-in sessions on Drupal? How do I go about getting involved?”</a:t>
            </a:r>
            <a:endParaRPr lang="en-US" sz="1600" dirty="0"/>
          </a:p>
          <a:p>
            <a:pPr algn="ctr"/>
            <a:r>
              <a:rPr lang="en-US" sz="1600" dirty="0"/>
              <a:t> </a:t>
            </a:r>
          </a:p>
          <a:p>
            <a:pPr algn="ctr"/>
            <a:r>
              <a:rPr lang="en-US" sz="1600" i="1" dirty="0"/>
              <a:t>“</a:t>
            </a:r>
            <a:r>
              <a:rPr lang="en-US" sz="1600" dirty="0"/>
              <a:t>I'm new to UAL </a:t>
            </a:r>
            <a:r>
              <a:rPr lang="en-US" sz="1600" dirty="0" smtClean="0"/>
              <a:t>(student</a:t>
            </a:r>
            <a:r>
              <a:rPr lang="en-US" sz="1600" dirty="0"/>
              <a:t>)</a:t>
            </a:r>
            <a:r>
              <a:rPr lang="en-US" sz="1600" i="1" dirty="0"/>
              <a:t>  - I'm very interested in Drupal.  I've been looking at Drupal Garden and it </a:t>
            </a:r>
            <a:endParaRPr lang="en-US" sz="1600" i="1" dirty="0" smtClean="0"/>
          </a:p>
          <a:p>
            <a:pPr algn="ctr"/>
            <a:r>
              <a:rPr lang="en-US" sz="1600" i="1" dirty="0" smtClean="0"/>
              <a:t>seems </a:t>
            </a:r>
            <a:r>
              <a:rPr lang="en-US" sz="1600" i="1" dirty="0"/>
              <a:t>very interesting.  I'd like to learn more about Drupal so I can start building my own sites in the </a:t>
            </a:r>
            <a:r>
              <a:rPr lang="en-US" sz="1600" i="1" dirty="0" smtClean="0"/>
              <a:t>future</a:t>
            </a:r>
          </a:p>
          <a:p>
            <a:pPr algn="ctr"/>
            <a:r>
              <a:rPr lang="en-US" sz="1600" i="1" dirty="0" smtClean="0"/>
              <a:t> </a:t>
            </a:r>
            <a:r>
              <a:rPr lang="en-US" sz="1600" i="1" dirty="0"/>
              <a:t>as I plan to do some </a:t>
            </a:r>
            <a:r>
              <a:rPr lang="en-US" sz="1600" i="1" dirty="0" smtClean="0"/>
              <a:t>freelance work </a:t>
            </a:r>
            <a:r>
              <a:rPr lang="en-US" sz="1600" i="1" dirty="0"/>
              <a:t>etc</a:t>
            </a:r>
            <a:r>
              <a:rPr lang="en-US" sz="1600" i="1" dirty="0" smtClean="0"/>
              <a:t>.”</a:t>
            </a:r>
            <a:endParaRPr lang="en-US" sz="1600" dirty="0"/>
          </a:p>
          <a:p>
            <a:pPr algn="ctr"/>
            <a:r>
              <a:rPr lang="en-US" sz="1600" dirty="0"/>
              <a:t> </a:t>
            </a:r>
          </a:p>
          <a:p>
            <a:pPr algn="ctr"/>
            <a:r>
              <a:rPr lang="en-US" sz="1600" dirty="0"/>
              <a:t>“I'd be very interested in attending Drupal sessions if you're having them?”</a:t>
            </a: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26496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L logo-TransP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93" y="6007578"/>
            <a:ext cx="597841" cy="579995"/>
          </a:xfrm>
          <a:prstGeom prst="rect">
            <a:avLst/>
          </a:prstGeom>
        </p:spPr>
      </p:pic>
      <p:pic>
        <p:nvPicPr>
          <p:cNvPr id="5" name="Picture 4" descr="DIAL-UAL_Logo_Black_A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6" y="6202079"/>
            <a:ext cx="1554407" cy="385493"/>
          </a:xfrm>
          <a:prstGeom prst="rect">
            <a:avLst/>
          </a:prstGeom>
        </p:spPr>
      </p:pic>
      <p:pic>
        <p:nvPicPr>
          <p:cNvPr id="6" name="Picture 5" descr="JISCLogoep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59" y="6087889"/>
            <a:ext cx="960177" cy="499684"/>
          </a:xfrm>
          <a:prstGeom prst="rect">
            <a:avLst/>
          </a:prstGeom>
        </p:spPr>
      </p:pic>
      <p:pic>
        <p:nvPicPr>
          <p:cNvPr id="9" name="Picture 8" descr="DRUPAL_UAL-ne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01" y="6043633"/>
            <a:ext cx="2973539" cy="54394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31780" y="125861"/>
            <a:ext cx="8431815" cy="549212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What we did? 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r>
              <a:rPr lang="en-US" sz="2800" b="1" dirty="0" smtClean="0">
                <a:solidFill>
                  <a:srgbClr val="000000"/>
                </a:solidFill>
              </a:rPr>
              <a:t>Project </a:t>
            </a:r>
            <a:r>
              <a:rPr lang="en-US" sz="2800" b="1" dirty="0">
                <a:solidFill>
                  <a:srgbClr val="000000"/>
                </a:solidFill>
              </a:rPr>
              <a:t>integration and sustainability</a:t>
            </a:r>
          </a:p>
          <a:p>
            <a:r>
              <a:rPr lang="en-US" sz="2800" dirty="0"/>
              <a:t> </a:t>
            </a:r>
          </a:p>
          <a:p>
            <a:pPr marL="685800" indent="-685800" algn="l">
              <a:buFont typeface="Arial"/>
              <a:buChar char="•"/>
            </a:pPr>
            <a:r>
              <a:rPr lang="en-US" sz="2200" dirty="0"/>
              <a:t>In order to embed the project at UAL and explore a possible sustainable future, we aligned the Drupal UAL </a:t>
            </a:r>
            <a:r>
              <a:rPr lang="en-US" sz="2200" dirty="0" err="1" smtClean="0"/>
              <a:t>CoP</a:t>
            </a:r>
            <a:r>
              <a:rPr lang="en-US" sz="2200" dirty="0" smtClean="0"/>
              <a:t> </a:t>
            </a:r>
            <a:r>
              <a:rPr lang="en-US" sz="2200" dirty="0"/>
              <a:t>with the DIAL project (Digital integration into arts learning). </a:t>
            </a:r>
          </a:p>
          <a:p>
            <a:pPr marL="685800" indent="-685800" algn="l">
              <a:buFont typeface="Arial"/>
              <a:buChar char="•"/>
            </a:pPr>
            <a:endParaRPr lang="en-US" sz="2200" dirty="0"/>
          </a:p>
          <a:p>
            <a:pPr marL="685800" indent="-685800" algn="l">
              <a:buFont typeface="Arial"/>
              <a:buChar char="•"/>
            </a:pPr>
            <a:r>
              <a:rPr lang="en-US" sz="2200" dirty="0"/>
              <a:t>Our aim was to try and extend the support (financial, technical and community) for the Drupal UAL Cop to help grow and establish the </a:t>
            </a:r>
            <a:r>
              <a:rPr lang="en-US" sz="2200" dirty="0" smtClean="0"/>
              <a:t>Drupal </a:t>
            </a:r>
            <a:r>
              <a:rPr lang="en-US" sz="2200" dirty="0" err="1" smtClean="0"/>
              <a:t>CoP</a:t>
            </a:r>
            <a:r>
              <a:rPr lang="en-US" sz="2200" dirty="0" smtClean="0"/>
              <a:t> </a:t>
            </a:r>
            <a:r>
              <a:rPr lang="en-US" sz="2200" dirty="0"/>
              <a:t>long term. </a:t>
            </a:r>
          </a:p>
          <a:p>
            <a:pPr marL="685800" indent="-685800" algn="l">
              <a:buFont typeface="Arial"/>
              <a:buChar char="•"/>
            </a:pPr>
            <a:endParaRPr lang="en-US" sz="2200" dirty="0"/>
          </a:p>
          <a:p>
            <a:pPr marL="685800" indent="-685800" algn="l">
              <a:buFont typeface="Arial"/>
              <a:buChar char="•"/>
            </a:pPr>
            <a:r>
              <a:rPr lang="en-US" sz="2200" dirty="0"/>
              <a:t>The Drupal UAL project gained extra funding and support from DIAL and will now continue to run</a:t>
            </a:r>
            <a:r>
              <a:rPr lang="en-US" sz="2200" b="1" dirty="0"/>
              <a:t> </a:t>
            </a:r>
            <a:r>
              <a:rPr lang="en-US" sz="2200" b="1" dirty="0">
                <a:solidFill>
                  <a:srgbClr val="000000"/>
                </a:solidFill>
              </a:rPr>
              <a:t>until December ‘2014’.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8" name="Picture 7" descr="by-s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45" y="6158119"/>
            <a:ext cx="1227444" cy="42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6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L logo-TransP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93" y="6007578"/>
            <a:ext cx="597841" cy="579995"/>
          </a:xfrm>
          <a:prstGeom prst="rect">
            <a:avLst/>
          </a:prstGeom>
        </p:spPr>
      </p:pic>
      <p:pic>
        <p:nvPicPr>
          <p:cNvPr id="5" name="Picture 4" descr="DIAL-UAL_Logo_Black_A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6" y="6202079"/>
            <a:ext cx="1554407" cy="385493"/>
          </a:xfrm>
          <a:prstGeom prst="rect">
            <a:avLst/>
          </a:prstGeom>
        </p:spPr>
      </p:pic>
      <p:pic>
        <p:nvPicPr>
          <p:cNvPr id="6" name="Picture 5" descr="JISCLogoep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59" y="6087889"/>
            <a:ext cx="960177" cy="499684"/>
          </a:xfrm>
          <a:prstGeom prst="rect">
            <a:avLst/>
          </a:prstGeom>
        </p:spPr>
      </p:pic>
      <p:pic>
        <p:nvPicPr>
          <p:cNvPr id="9" name="Picture 8" descr="DRUPAL_UAL-ne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01" y="6043633"/>
            <a:ext cx="2973539" cy="54394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31780" y="148745"/>
            <a:ext cx="8431815" cy="524039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What we did? 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Project </a:t>
            </a:r>
            <a:r>
              <a:rPr lang="en-US" sz="2400" b="1" dirty="0">
                <a:solidFill>
                  <a:srgbClr val="000000"/>
                </a:solidFill>
              </a:rPr>
              <a:t>integration and </a:t>
            </a:r>
            <a:r>
              <a:rPr lang="en-US" sz="2400" b="1" dirty="0" smtClean="0">
                <a:solidFill>
                  <a:srgbClr val="000000"/>
                </a:solidFill>
              </a:rPr>
              <a:t>sustainability</a:t>
            </a:r>
            <a:r>
              <a:rPr lang="en-US" sz="2800" b="1" dirty="0" smtClean="0">
                <a:solidFill>
                  <a:srgbClr val="000000"/>
                </a:solidFill>
              </a:rPr>
              <a:t/>
            </a:r>
            <a:br>
              <a:rPr lang="en-US" sz="2800" b="1" dirty="0" smtClean="0">
                <a:solidFill>
                  <a:srgbClr val="000000"/>
                </a:solidFill>
              </a:rPr>
            </a:br>
            <a:r>
              <a:rPr lang="en-US" sz="2800" dirty="0"/>
              <a:t> </a:t>
            </a:r>
          </a:p>
          <a:p>
            <a:pPr algn="l"/>
            <a:r>
              <a:rPr lang="en-US" sz="2000" b="1" dirty="0"/>
              <a:t>Benefits of this collaboration with DIAL UAL</a:t>
            </a:r>
            <a:r>
              <a:rPr lang="en-US" sz="2000" b="1" dirty="0" smtClean="0"/>
              <a:t>:</a:t>
            </a:r>
          </a:p>
          <a:p>
            <a:pPr algn="l"/>
            <a:endParaRPr lang="en-US" sz="2000" dirty="0"/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Extra funding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Longer/extended project timeframe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DIAL staff support the project development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Promotion and exposure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Curriculum Embedding through wider project integration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Mutually beneficial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Technical and server support (CLTAD)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Web site and online Cop stewarding support.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We could do more e.g. we supported MD to attend </a:t>
            </a:r>
            <a:r>
              <a:rPr lang="en-US" sz="2000" dirty="0">
                <a:hlinkClick r:id="rId6"/>
              </a:rPr>
              <a:t>Drupal Con 2012</a:t>
            </a:r>
            <a:r>
              <a:rPr lang="en-US" sz="2000" dirty="0"/>
              <a:t> </a:t>
            </a:r>
            <a:r>
              <a:rPr lang="en-US" sz="2000" dirty="0" smtClean="0"/>
              <a:t>on behalf of Drupal UAL</a:t>
            </a:r>
            <a:endParaRPr lang="en-US" sz="2000" dirty="0"/>
          </a:p>
          <a:p>
            <a:pPr algn="l"/>
            <a:r>
              <a:rPr lang="en-US" sz="2000" dirty="0"/>
              <a:t> </a:t>
            </a:r>
          </a:p>
        </p:txBody>
      </p:sp>
      <p:pic>
        <p:nvPicPr>
          <p:cNvPr id="8" name="Picture 7" descr="by-s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45" y="6158119"/>
            <a:ext cx="1227444" cy="42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27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L logo-TransP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93" y="6007578"/>
            <a:ext cx="597841" cy="579995"/>
          </a:xfrm>
          <a:prstGeom prst="rect">
            <a:avLst/>
          </a:prstGeom>
        </p:spPr>
      </p:pic>
      <p:pic>
        <p:nvPicPr>
          <p:cNvPr id="5" name="Picture 4" descr="DIAL-UAL_Logo_Black_A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6" y="6202079"/>
            <a:ext cx="1554407" cy="385493"/>
          </a:xfrm>
          <a:prstGeom prst="rect">
            <a:avLst/>
          </a:prstGeom>
        </p:spPr>
      </p:pic>
      <p:pic>
        <p:nvPicPr>
          <p:cNvPr id="6" name="Picture 5" descr="JISCLogoep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59" y="6087889"/>
            <a:ext cx="960177" cy="499684"/>
          </a:xfrm>
          <a:prstGeom prst="rect">
            <a:avLst/>
          </a:prstGeom>
        </p:spPr>
      </p:pic>
      <p:pic>
        <p:nvPicPr>
          <p:cNvPr id="9" name="Picture 8" descr="DRUPAL_UAL-ne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01" y="6043633"/>
            <a:ext cx="2973539" cy="54394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31781" y="1512454"/>
            <a:ext cx="4355674" cy="4174179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/>
              <a:t>We </a:t>
            </a:r>
            <a:r>
              <a:rPr lang="en-US" sz="2000" dirty="0"/>
              <a:t>arranged a series of Drupal drop in sessions across UAL </a:t>
            </a:r>
            <a:r>
              <a:rPr lang="en-US" sz="2000" dirty="0" smtClean="0"/>
              <a:t>colleges</a:t>
            </a:r>
          </a:p>
          <a:p>
            <a:pPr marL="457200" lvl="0" indent="-457200" algn="l">
              <a:buFont typeface="Arial"/>
              <a:buChar char="•"/>
            </a:pPr>
            <a:endParaRPr lang="en-US" sz="2000" dirty="0"/>
          </a:p>
          <a:p>
            <a:pPr lvl="0" algn="l"/>
            <a:r>
              <a:rPr lang="en-US" sz="2000" dirty="0"/>
              <a:t>These were attended by a number of staff and students (around 5 per session</a:t>
            </a:r>
            <a:r>
              <a:rPr lang="en-US" sz="2000" dirty="0" smtClean="0"/>
              <a:t>)</a:t>
            </a:r>
          </a:p>
          <a:p>
            <a:pPr marL="457200" lvl="0" indent="-457200" algn="l">
              <a:buFont typeface="Arial"/>
              <a:buChar char="•"/>
            </a:pPr>
            <a:endParaRPr lang="en-US" sz="2000" dirty="0"/>
          </a:p>
          <a:p>
            <a:pPr lvl="0" algn="l"/>
            <a:r>
              <a:rPr lang="en-US" sz="2000" dirty="0"/>
              <a:t>Participants were </a:t>
            </a:r>
            <a:r>
              <a:rPr lang="en-US" sz="2000" dirty="0" smtClean="0"/>
              <a:t>very </a:t>
            </a:r>
            <a:r>
              <a:rPr lang="en-US" sz="2000" dirty="0"/>
              <a:t>interested in the </a:t>
            </a:r>
            <a:r>
              <a:rPr lang="en-US" sz="2000" dirty="0" err="1"/>
              <a:t>CoP</a:t>
            </a:r>
            <a:r>
              <a:rPr lang="en-US" sz="2000" dirty="0"/>
              <a:t> and many spent a full 2 hours in discussion All participants said there is a real need for such a support network at UAL and wanted more sessions in the future.</a:t>
            </a:r>
          </a:p>
        </p:txBody>
      </p:sp>
      <p:pic>
        <p:nvPicPr>
          <p:cNvPr id="8" name="Picture 7" descr="by-s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45" y="6158119"/>
            <a:ext cx="1227444" cy="429453"/>
          </a:xfrm>
          <a:prstGeom prst="rect">
            <a:avLst/>
          </a:prstGeom>
        </p:spPr>
      </p:pic>
      <p:sp>
        <p:nvSpPr>
          <p:cNvPr id="10" name="Subtitle 1"/>
          <p:cNvSpPr txBox="1">
            <a:spLocks/>
          </p:cNvSpPr>
          <p:nvPr/>
        </p:nvSpPr>
        <p:spPr>
          <a:xfrm>
            <a:off x="331780" y="194514"/>
            <a:ext cx="8431815" cy="10870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</a:rPr>
              <a:t>What we did? </a:t>
            </a:r>
          </a:p>
          <a:p>
            <a:r>
              <a:rPr lang="en-US" sz="2800" b="1" dirty="0" smtClean="0">
                <a:solidFill>
                  <a:srgbClr val="000000"/>
                </a:solidFill>
              </a:rPr>
              <a:t>Drupal UAL Drop in sessions</a:t>
            </a:r>
            <a:endParaRPr lang="en-US" sz="2400" dirty="0"/>
          </a:p>
        </p:txBody>
      </p:sp>
      <p:pic>
        <p:nvPicPr>
          <p:cNvPr id="11" name="Picture 10" descr="IMG_486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546" y="2147453"/>
            <a:ext cx="3971636" cy="297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92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G_45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479">
            <a:off x="6358024" y="4069655"/>
            <a:ext cx="2572654" cy="1929491"/>
          </a:xfrm>
          <a:prstGeom prst="rect">
            <a:avLst/>
          </a:prstGeom>
        </p:spPr>
      </p:pic>
      <p:pic>
        <p:nvPicPr>
          <p:cNvPr id="12" name="Picture 11" descr="IMG_48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0" y="1497935"/>
            <a:ext cx="3154947" cy="2366211"/>
          </a:xfrm>
          <a:prstGeom prst="rect">
            <a:avLst/>
          </a:prstGeom>
        </p:spPr>
      </p:pic>
      <p:pic>
        <p:nvPicPr>
          <p:cNvPr id="13" name="Picture 12" descr="IMG_485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174" y="1656037"/>
            <a:ext cx="2311117" cy="1733338"/>
          </a:xfrm>
          <a:prstGeom prst="rect">
            <a:avLst/>
          </a:prstGeom>
        </p:spPr>
      </p:pic>
      <p:pic>
        <p:nvPicPr>
          <p:cNvPr id="4" name="Picture 3" descr="DIAL logo-TransP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93" y="6007578"/>
            <a:ext cx="597841" cy="579995"/>
          </a:xfrm>
          <a:prstGeom prst="rect">
            <a:avLst/>
          </a:prstGeom>
        </p:spPr>
      </p:pic>
      <p:pic>
        <p:nvPicPr>
          <p:cNvPr id="5" name="Picture 4" descr="DIAL-UAL_Logo_Black_AW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6" y="6202079"/>
            <a:ext cx="1554407" cy="385493"/>
          </a:xfrm>
          <a:prstGeom prst="rect">
            <a:avLst/>
          </a:prstGeom>
        </p:spPr>
      </p:pic>
      <p:pic>
        <p:nvPicPr>
          <p:cNvPr id="6" name="Picture 5" descr="JISCLogoeps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59" y="6087889"/>
            <a:ext cx="960177" cy="499684"/>
          </a:xfrm>
          <a:prstGeom prst="rect">
            <a:avLst/>
          </a:prstGeom>
        </p:spPr>
      </p:pic>
      <p:pic>
        <p:nvPicPr>
          <p:cNvPr id="9" name="Picture 8" descr="DRUPAL_UAL-new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01" y="6043633"/>
            <a:ext cx="2973539" cy="54394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31780" y="194514"/>
            <a:ext cx="8431815" cy="1029304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What we did? 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r>
              <a:rPr lang="en-US" sz="2800" b="1" dirty="0" smtClean="0">
                <a:solidFill>
                  <a:srgbClr val="000000"/>
                </a:solidFill>
              </a:rPr>
              <a:t>Drupal </a:t>
            </a:r>
            <a:r>
              <a:rPr lang="en-US" sz="2800" b="1" dirty="0">
                <a:solidFill>
                  <a:srgbClr val="000000"/>
                </a:solidFill>
              </a:rPr>
              <a:t>UAL Drop in </a:t>
            </a:r>
            <a:r>
              <a:rPr lang="en-US" sz="2800" b="1" dirty="0" smtClean="0">
                <a:solidFill>
                  <a:srgbClr val="000000"/>
                </a:solidFill>
              </a:rPr>
              <a:t>sessions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8" name="Picture 7" descr="by-s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45" y="6158119"/>
            <a:ext cx="1227444" cy="429453"/>
          </a:xfrm>
          <a:prstGeom prst="rect">
            <a:avLst/>
          </a:prstGeom>
        </p:spPr>
      </p:pic>
      <p:pic>
        <p:nvPicPr>
          <p:cNvPr id="11" name="Picture 10" descr="IMG_485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9727">
            <a:off x="4902111" y="1590224"/>
            <a:ext cx="3671898" cy="2753923"/>
          </a:xfrm>
          <a:prstGeom prst="rect">
            <a:avLst/>
          </a:prstGeom>
        </p:spPr>
      </p:pic>
      <p:pic>
        <p:nvPicPr>
          <p:cNvPr id="3" name="Picture 2" descr="bclbq3icaaahrsy.jpg_large_copy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7840">
            <a:off x="341196" y="3804092"/>
            <a:ext cx="3449353" cy="1701681"/>
          </a:xfrm>
          <a:prstGeom prst="rect">
            <a:avLst/>
          </a:prstGeom>
        </p:spPr>
      </p:pic>
      <p:pic>
        <p:nvPicPr>
          <p:cNvPr id="7" name="Picture 6" descr="IMG_4872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1188" y="3642599"/>
            <a:ext cx="2663152" cy="199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22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L logo-TransP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93" y="6007578"/>
            <a:ext cx="597841" cy="579995"/>
          </a:xfrm>
          <a:prstGeom prst="rect">
            <a:avLst/>
          </a:prstGeom>
        </p:spPr>
      </p:pic>
      <p:pic>
        <p:nvPicPr>
          <p:cNvPr id="5" name="Picture 4" descr="DIAL-UAL_Logo_Black_A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6" y="6202079"/>
            <a:ext cx="1554407" cy="385493"/>
          </a:xfrm>
          <a:prstGeom prst="rect">
            <a:avLst/>
          </a:prstGeom>
        </p:spPr>
      </p:pic>
      <p:pic>
        <p:nvPicPr>
          <p:cNvPr id="6" name="Picture 5" descr="JISCLogoep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59" y="6087889"/>
            <a:ext cx="960177" cy="499684"/>
          </a:xfrm>
          <a:prstGeom prst="rect">
            <a:avLst/>
          </a:prstGeom>
        </p:spPr>
      </p:pic>
      <p:pic>
        <p:nvPicPr>
          <p:cNvPr id="9" name="Picture 8" descr="DRUPAL_UAL-ne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01" y="6043633"/>
            <a:ext cx="2973539" cy="54394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31780" y="194514"/>
            <a:ext cx="8431815" cy="549212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Lessons learned/challenges? </a:t>
            </a:r>
          </a:p>
          <a:p>
            <a:r>
              <a:rPr lang="en-US" sz="2800" dirty="0">
                <a:solidFill>
                  <a:srgbClr val="000000"/>
                </a:solidFill>
              </a:rPr>
              <a:t> </a:t>
            </a:r>
          </a:p>
          <a:p>
            <a:pPr marL="342900" lvl="0" indent="-342900" algn="l">
              <a:buFont typeface="Arial"/>
              <a:buChar char="•"/>
            </a:pPr>
            <a:r>
              <a:rPr lang="en-US" sz="2000" b="1" dirty="0"/>
              <a:t>Drupal Sand pit:</a:t>
            </a:r>
            <a:r>
              <a:rPr lang="en-US" sz="2000" dirty="0"/>
              <a:t> From the drop-in sessions we found a need to provide a vanilla ‘out the box’ sandpit Drupal environment. We set up a private external server and have started to use this in the workshops.</a:t>
            </a:r>
          </a:p>
          <a:p>
            <a:pPr marL="342900" indent="-342900" algn="l">
              <a:buFont typeface="Arial"/>
              <a:buChar char="•"/>
            </a:pPr>
            <a:endParaRPr lang="en-US" sz="2000" dirty="0"/>
          </a:p>
          <a:p>
            <a:pPr marL="342900" lvl="0" indent="-342900" algn="l">
              <a:buFont typeface="Arial"/>
              <a:buChar char="•"/>
            </a:pPr>
            <a:r>
              <a:rPr lang="en-US" sz="2000" b="1" dirty="0" smtClean="0"/>
              <a:t>Outsiders: Extra </a:t>
            </a:r>
            <a:r>
              <a:rPr lang="en-US" sz="2000" b="1" dirty="0"/>
              <a:t>C</a:t>
            </a:r>
            <a:r>
              <a:rPr lang="en-US" sz="2000" b="1" dirty="0" smtClean="0"/>
              <a:t>urricular</a:t>
            </a:r>
            <a:r>
              <a:rPr lang="en-US" sz="2000" b="1" dirty="0"/>
              <a:t>:</a:t>
            </a:r>
            <a:r>
              <a:rPr lang="en-US" sz="2000" dirty="0"/>
              <a:t> Planning ‘digital reliant’ events across UAL is very difficult, some colleges are not equipped or have the capacity to support ‘externally’ </a:t>
            </a:r>
            <a:r>
              <a:rPr lang="en-US" sz="2000" dirty="0" err="1"/>
              <a:t>organised</a:t>
            </a:r>
            <a:r>
              <a:rPr lang="en-US" sz="2000" dirty="0"/>
              <a:t> workshops as they are </a:t>
            </a:r>
            <a:r>
              <a:rPr lang="en-US" sz="2000" b="1" dirty="0"/>
              <a:t>difficult to ‘fit in’.</a:t>
            </a:r>
            <a:r>
              <a:rPr lang="en-US" sz="2000" dirty="0"/>
              <a:t> </a:t>
            </a:r>
          </a:p>
          <a:p>
            <a:pPr marL="342900" indent="-342900" algn="l">
              <a:buFont typeface="Arial"/>
              <a:buChar char="•"/>
            </a:pPr>
            <a:endParaRPr lang="en-US" sz="2000" dirty="0"/>
          </a:p>
          <a:p>
            <a:pPr marL="342900" lvl="0" indent="-342900" algn="l">
              <a:buFont typeface="Arial"/>
              <a:buChar char="•"/>
            </a:pPr>
            <a:r>
              <a:rPr lang="en-US" sz="2000" b="1" dirty="0"/>
              <a:t>Try a wider catch:</a:t>
            </a:r>
            <a:r>
              <a:rPr lang="en-US" sz="2000" dirty="0"/>
              <a:t> The drop-in workshops were successfully received, although only students or staff who were available or confident enough to ‘drop in’ would participate. </a:t>
            </a:r>
          </a:p>
        </p:txBody>
      </p:sp>
      <p:pic>
        <p:nvPicPr>
          <p:cNvPr id="8" name="Picture 7" descr="by-s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45" y="6158119"/>
            <a:ext cx="1227444" cy="42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55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L logo-TransP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93" y="6007578"/>
            <a:ext cx="597841" cy="579995"/>
          </a:xfrm>
          <a:prstGeom prst="rect">
            <a:avLst/>
          </a:prstGeom>
        </p:spPr>
      </p:pic>
      <p:pic>
        <p:nvPicPr>
          <p:cNvPr id="5" name="Picture 4" descr="DIAL-UAL_Logo_Black_A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6" y="6202079"/>
            <a:ext cx="1554407" cy="385493"/>
          </a:xfrm>
          <a:prstGeom prst="rect">
            <a:avLst/>
          </a:prstGeom>
        </p:spPr>
      </p:pic>
      <p:pic>
        <p:nvPicPr>
          <p:cNvPr id="6" name="Picture 5" descr="JISCLogoep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59" y="6087889"/>
            <a:ext cx="960177" cy="499684"/>
          </a:xfrm>
          <a:prstGeom prst="rect">
            <a:avLst/>
          </a:prstGeom>
        </p:spPr>
      </p:pic>
      <p:pic>
        <p:nvPicPr>
          <p:cNvPr id="9" name="Picture 8" descr="DRUPAL_UAL-ne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01" y="6043633"/>
            <a:ext cx="2973539" cy="54394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31780" y="194514"/>
            <a:ext cx="8431815" cy="549212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Other Challenges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000" dirty="0"/>
              <a:t> </a:t>
            </a:r>
          </a:p>
          <a:p>
            <a:pPr marL="342900" lvl="0" indent="-342900" algn="l">
              <a:buFont typeface="Arial"/>
              <a:buChar char="•"/>
            </a:pPr>
            <a:r>
              <a:rPr lang="en-US" sz="2000" dirty="0"/>
              <a:t>Finding time to meet up and </a:t>
            </a:r>
            <a:r>
              <a:rPr lang="en-US" sz="2000" dirty="0" err="1"/>
              <a:t>organise</a:t>
            </a:r>
            <a:r>
              <a:rPr lang="en-US" sz="2000" dirty="0"/>
              <a:t> events etc. is difficult</a:t>
            </a:r>
            <a:r>
              <a:rPr lang="en-US" sz="2000" dirty="0" smtClean="0"/>
              <a:t>.</a:t>
            </a:r>
          </a:p>
          <a:p>
            <a:pPr marL="342900" lvl="0" indent="-342900" algn="l">
              <a:buFont typeface="Arial"/>
              <a:buChar char="•"/>
            </a:pPr>
            <a:endParaRPr lang="en-US" sz="2000" dirty="0"/>
          </a:p>
          <a:p>
            <a:pPr marL="342900" lvl="0" indent="-342900" algn="l">
              <a:buFont typeface="Arial"/>
              <a:buChar char="•"/>
            </a:pPr>
            <a:r>
              <a:rPr lang="en-US" sz="2000" dirty="0"/>
              <a:t>Encouraging online participation is difficult, the face-to-face drop-in sessions were more successful means of collaboration and communication, but the online environment is useful for wider communication and clustering ideas and resources</a:t>
            </a:r>
            <a:r>
              <a:rPr lang="en-US" sz="2000" dirty="0" smtClean="0"/>
              <a:t>.</a:t>
            </a:r>
          </a:p>
          <a:p>
            <a:pPr marL="342900" lvl="0" indent="-342900" algn="l">
              <a:buFont typeface="Arial"/>
              <a:buChar char="•"/>
            </a:pPr>
            <a:endParaRPr lang="en-US" sz="2000" dirty="0"/>
          </a:p>
          <a:p>
            <a:pPr marL="342900" lvl="0" indent="-342900" algn="l">
              <a:buFont typeface="Arial"/>
              <a:buChar char="•"/>
            </a:pPr>
            <a:r>
              <a:rPr lang="en-US" sz="2000" dirty="0"/>
              <a:t>Who will support this project long term</a:t>
            </a:r>
            <a:r>
              <a:rPr lang="en-US" sz="2000" dirty="0" smtClean="0"/>
              <a:t>?</a:t>
            </a:r>
          </a:p>
          <a:p>
            <a:pPr marL="342900" lvl="0" indent="-342900" algn="l">
              <a:buFont typeface="Arial"/>
              <a:buChar char="•"/>
            </a:pPr>
            <a:endParaRPr lang="en-US" sz="2000" dirty="0"/>
          </a:p>
          <a:p>
            <a:pPr marL="342900" lvl="0" indent="-342900" algn="l">
              <a:buFont typeface="Arial"/>
              <a:buChar char="•"/>
            </a:pPr>
            <a:r>
              <a:rPr lang="en-US" sz="2000" dirty="0"/>
              <a:t>People contacting us were very interested in the project but found it difficult to find time to join the group sessions (more varied/location and session types needed and regular/frequent times)</a:t>
            </a:r>
          </a:p>
        </p:txBody>
      </p:sp>
      <p:pic>
        <p:nvPicPr>
          <p:cNvPr id="8" name="Picture 7" descr="by-s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45" y="6158119"/>
            <a:ext cx="1227444" cy="42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17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L logo-TransP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93" y="6007578"/>
            <a:ext cx="597841" cy="579995"/>
          </a:xfrm>
          <a:prstGeom prst="rect">
            <a:avLst/>
          </a:prstGeom>
        </p:spPr>
      </p:pic>
      <p:pic>
        <p:nvPicPr>
          <p:cNvPr id="5" name="Picture 4" descr="DIAL-UAL_Logo_Black_A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6" y="6202079"/>
            <a:ext cx="1554407" cy="385493"/>
          </a:xfrm>
          <a:prstGeom prst="rect">
            <a:avLst/>
          </a:prstGeom>
        </p:spPr>
      </p:pic>
      <p:pic>
        <p:nvPicPr>
          <p:cNvPr id="6" name="Picture 5" descr="JISCLogoep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59" y="6087889"/>
            <a:ext cx="960177" cy="499684"/>
          </a:xfrm>
          <a:prstGeom prst="rect">
            <a:avLst/>
          </a:prstGeom>
        </p:spPr>
      </p:pic>
      <p:pic>
        <p:nvPicPr>
          <p:cNvPr id="9" name="Picture 8" descr="DRUPAL_UAL-ne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01" y="6043633"/>
            <a:ext cx="2973539" cy="54394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31780" y="194515"/>
            <a:ext cx="8431815" cy="104085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What next? 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r>
              <a:rPr lang="en-US" sz="2800" b="1" dirty="0" smtClean="0">
                <a:solidFill>
                  <a:srgbClr val="000000"/>
                </a:solidFill>
              </a:rPr>
              <a:t>Curriculum </a:t>
            </a:r>
            <a:r>
              <a:rPr lang="en-US" sz="2800" b="1" dirty="0">
                <a:solidFill>
                  <a:srgbClr val="000000"/>
                </a:solidFill>
              </a:rPr>
              <a:t>embedding</a:t>
            </a:r>
            <a:r>
              <a:rPr lang="en-US" sz="2800" b="1" dirty="0" smtClean="0">
                <a:solidFill>
                  <a:srgbClr val="000000"/>
                </a:solidFill>
              </a:rPr>
              <a:t>: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8" name="Picture 7" descr="by-s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45" y="6158119"/>
            <a:ext cx="1227444" cy="429453"/>
          </a:xfrm>
          <a:prstGeom prst="rect">
            <a:avLst/>
          </a:prstGeom>
        </p:spPr>
      </p:pic>
      <p:sp>
        <p:nvSpPr>
          <p:cNvPr id="10" name="Subtitle 1"/>
          <p:cNvSpPr txBox="1">
            <a:spLocks/>
          </p:cNvSpPr>
          <p:nvPr/>
        </p:nvSpPr>
        <p:spPr>
          <a:xfrm>
            <a:off x="331780" y="1373910"/>
            <a:ext cx="2773947" cy="4364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Pilot an embed approach by integrating with the POI programme</a:t>
            </a:r>
          </a:p>
          <a:p>
            <a:r>
              <a:rPr lang="en-US" sz="1800" dirty="0" smtClean="0"/>
              <a:t> </a:t>
            </a:r>
            <a:r>
              <a:rPr lang="en-US" sz="1800" dirty="0" smtClean="0">
                <a:hlinkClick r:id="rId7"/>
              </a:rPr>
              <a:t>http://process.arts.ac.uk/content/professional-online-identities-poi-programme-2013</a:t>
            </a:r>
            <a:endParaRPr lang="en-US" sz="1800" dirty="0"/>
          </a:p>
        </p:txBody>
      </p:sp>
      <p:pic>
        <p:nvPicPr>
          <p:cNvPr id="3" name="Picture 2" descr="Screen Shot 2013-09-13 at 16.58.3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263" y="1373910"/>
            <a:ext cx="5448332" cy="444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05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L logo-TransP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93" y="6007578"/>
            <a:ext cx="597841" cy="579995"/>
          </a:xfrm>
          <a:prstGeom prst="rect">
            <a:avLst/>
          </a:prstGeom>
        </p:spPr>
      </p:pic>
      <p:pic>
        <p:nvPicPr>
          <p:cNvPr id="5" name="Picture 4" descr="DIAL-UAL_Logo_Black_A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6" y="6202079"/>
            <a:ext cx="1554407" cy="385493"/>
          </a:xfrm>
          <a:prstGeom prst="rect">
            <a:avLst/>
          </a:prstGeom>
        </p:spPr>
      </p:pic>
      <p:pic>
        <p:nvPicPr>
          <p:cNvPr id="6" name="Picture 5" descr="JISCLogoep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59" y="6087889"/>
            <a:ext cx="960177" cy="499684"/>
          </a:xfrm>
          <a:prstGeom prst="rect">
            <a:avLst/>
          </a:prstGeom>
        </p:spPr>
      </p:pic>
      <p:pic>
        <p:nvPicPr>
          <p:cNvPr id="9" name="Picture 8" descr="DRUPAL_UAL-ne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01" y="6043633"/>
            <a:ext cx="2973539" cy="54394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31780" y="366141"/>
            <a:ext cx="8431815" cy="532049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What next</a:t>
            </a:r>
            <a:r>
              <a:rPr lang="en-US" sz="2800" b="1" dirty="0" smtClean="0">
                <a:solidFill>
                  <a:srgbClr val="000000"/>
                </a:solidFill>
              </a:rPr>
              <a:t>? </a:t>
            </a:r>
            <a:r>
              <a:rPr lang="en-US" sz="2800" b="1" dirty="0" smtClean="0">
                <a:solidFill>
                  <a:srgbClr val="000000"/>
                </a:solidFill>
              </a:rPr>
              <a:t>Drupal UAL</a:t>
            </a:r>
            <a:r>
              <a:rPr lang="en-US" sz="2800" b="1" dirty="0" smtClean="0">
                <a:solidFill>
                  <a:srgbClr val="000000"/>
                </a:solidFill>
              </a:rPr>
              <a:t>: Badges</a:t>
            </a:r>
            <a:endParaRPr lang="en-US" sz="2800" dirty="0"/>
          </a:p>
        </p:txBody>
      </p:sp>
      <p:pic>
        <p:nvPicPr>
          <p:cNvPr id="8" name="Picture 7" descr="by-s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45" y="6158119"/>
            <a:ext cx="1227444" cy="429453"/>
          </a:xfrm>
          <a:prstGeom prst="rect">
            <a:avLst/>
          </a:prstGeom>
        </p:spPr>
      </p:pic>
      <p:pic>
        <p:nvPicPr>
          <p:cNvPr id="3" name="Picture 2" descr="Screen Shot 2013-09-13 at 17.01.1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0" y="1218535"/>
            <a:ext cx="5146588" cy="4184352"/>
          </a:xfrm>
          <a:prstGeom prst="rect">
            <a:avLst/>
          </a:prstGeom>
        </p:spPr>
      </p:pic>
      <p:pic>
        <p:nvPicPr>
          <p:cNvPr id="7" name="Picture 6" descr="Screen Shot 2013-09-13 at 17.01.5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89" y="1222232"/>
            <a:ext cx="3412866" cy="418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30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L logo-TransP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93" y="6007578"/>
            <a:ext cx="597841" cy="579995"/>
          </a:xfrm>
          <a:prstGeom prst="rect">
            <a:avLst/>
          </a:prstGeom>
        </p:spPr>
      </p:pic>
      <p:pic>
        <p:nvPicPr>
          <p:cNvPr id="5" name="Picture 4" descr="DIAL-UAL_Logo_Black_A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6" y="6202079"/>
            <a:ext cx="1554407" cy="385493"/>
          </a:xfrm>
          <a:prstGeom prst="rect">
            <a:avLst/>
          </a:prstGeom>
        </p:spPr>
      </p:pic>
      <p:pic>
        <p:nvPicPr>
          <p:cNvPr id="6" name="Picture 5" descr="JISCLogoep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59" y="6087889"/>
            <a:ext cx="960177" cy="499684"/>
          </a:xfrm>
          <a:prstGeom prst="rect">
            <a:avLst/>
          </a:prstGeom>
        </p:spPr>
      </p:pic>
      <p:pic>
        <p:nvPicPr>
          <p:cNvPr id="9" name="Picture 8" descr="DRUPAL_UAL-ne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01" y="6043633"/>
            <a:ext cx="2973539" cy="54394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31780" y="366142"/>
            <a:ext cx="8431815" cy="79455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Web </a:t>
            </a:r>
            <a:r>
              <a:rPr lang="en-US" sz="2800" b="1" dirty="0">
                <a:solidFill>
                  <a:srgbClr val="000000"/>
                </a:solidFill>
              </a:rPr>
              <a:t>developers/Drupal </a:t>
            </a:r>
            <a:r>
              <a:rPr lang="en-US" sz="2800" b="1" dirty="0" smtClean="0">
                <a:solidFill>
                  <a:srgbClr val="000000"/>
                </a:solidFill>
              </a:rPr>
              <a:t>consortium</a:t>
            </a:r>
            <a:endParaRPr lang="en-US" sz="2800" dirty="0"/>
          </a:p>
        </p:txBody>
      </p:sp>
      <p:pic>
        <p:nvPicPr>
          <p:cNvPr id="8" name="Picture 7" descr="by-s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45" y="6158119"/>
            <a:ext cx="1227444" cy="429453"/>
          </a:xfrm>
          <a:prstGeom prst="rect">
            <a:avLst/>
          </a:prstGeom>
        </p:spPr>
      </p:pic>
      <p:pic>
        <p:nvPicPr>
          <p:cNvPr id="3" name="Picture 2" descr="edusocia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53" y="1160691"/>
            <a:ext cx="5912971" cy="4445128"/>
          </a:xfrm>
          <a:prstGeom prst="rect">
            <a:avLst/>
          </a:prstGeom>
        </p:spPr>
      </p:pic>
      <p:sp>
        <p:nvSpPr>
          <p:cNvPr id="10" name="Subtitle 1"/>
          <p:cNvSpPr txBox="1">
            <a:spLocks/>
          </p:cNvSpPr>
          <p:nvPr/>
        </p:nvSpPr>
        <p:spPr>
          <a:xfrm>
            <a:off x="331781" y="1160692"/>
            <a:ext cx="2313654" cy="42656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/>
              <a:t>Staff and students contact us for support and advise with their Drupal web development freelance work 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We also aim to build up a team of experienced </a:t>
            </a:r>
            <a:r>
              <a:rPr lang="en-US" sz="1800" dirty="0"/>
              <a:t>D</a:t>
            </a:r>
            <a:r>
              <a:rPr lang="en-US" sz="1800" dirty="0" smtClean="0"/>
              <a:t>rupal developers to work with us  on large projects and commissions in the future</a:t>
            </a:r>
          </a:p>
          <a:p>
            <a:pPr algn="l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09595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upal-UAL-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81" y="706524"/>
            <a:ext cx="3863364" cy="441945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3686" y="1281492"/>
            <a:ext cx="4855758" cy="3489784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400" b="1" dirty="0">
                <a:solidFill>
                  <a:srgbClr val="000000"/>
                </a:solidFill>
              </a:rPr>
              <a:t>The Drupal UAL project </a:t>
            </a:r>
            <a:r>
              <a:rPr lang="en-US" sz="2400" b="1" dirty="0" smtClean="0">
                <a:solidFill>
                  <a:srgbClr val="000000"/>
                </a:solidFill>
              </a:rPr>
              <a:t>aims to: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E</a:t>
            </a:r>
            <a:r>
              <a:rPr lang="en-US" sz="2400" dirty="0" smtClean="0"/>
              <a:t>ncourage </a:t>
            </a:r>
            <a:r>
              <a:rPr lang="en-US" sz="2400" dirty="0"/>
              <a:t>and develop a new open support network (Community of Practice) for UAL staff and students to explore, experiment and share ideas and knowledge of using and developing Drupal ‘open source’ web </a:t>
            </a:r>
            <a:r>
              <a:rPr lang="en-US" sz="2400" dirty="0" smtClean="0"/>
              <a:t>software environments </a:t>
            </a:r>
            <a:r>
              <a:rPr lang="en-US" sz="2400" dirty="0"/>
              <a:t>and projects.</a:t>
            </a:r>
          </a:p>
          <a:p>
            <a:pPr algn="l"/>
            <a:endParaRPr lang="en-US" sz="2400" dirty="0"/>
          </a:p>
        </p:txBody>
      </p:sp>
      <p:pic>
        <p:nvPicPr>
          <p:cNvPr id="4" name="Picture 3" descr="DIAL logo-TransP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93" y="6007578"/>
            <a:ext cx="597841" cy="579995"/>
          </a:xfrm>
          <a:prstGeom prst="rect">
            <a:avLst/>
          </a:prstGeom>
        </p:spPr>
      </p:pic>
      <p:pic>
        <p:nvPicPr>
          <p:cNvPr id="5" name="Picture 4" descr="DIAL-UAL_Logo_Black_A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6" y="6202079"/>
            <a:ext cx="1554407" cy="385493"/>
          </a:xfrm>
          <a:prstGeom prst="rect">
            <a:avLst/>
          </a:prstGeom>
        </p:spPr>
      </p:pic>
      <p:pic>
        <p:nvPicPr>
          <p:cNvPr id="6" name="Picture 5" descr="JISCLogoep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59" y="6087889"/>
            <a:ext cx="960177" cy="499684"/>
          </a:xfrm>
          <a:prstGeom prst="rect">
            <a:avLst/>
          </a:prstGeom>
        </p:spPr>
      </p:pic>
      <p:pic>
        <p:nvPicPr>
          <p:cNvPr id="9" name="Picture 8" descr="DRUPAL_UAL-new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01" y="6043633"/>
            <a:ext cx="2973539" cy="543940"/>
          </a:xfrm>
          <a:prstGeom prst="rect">
            <a:avLst/>
          </a:prstGeom>
        </p:spPr>
      </p:pic>
      <p:pic>
        <p:nvPicPr>
          <p:cNvPr id="8" name="Picture 7" descr="by-s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45" y="6158119"/>
            <a:ext cx="1227444" cy="42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10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L logo-TransP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93" y="6007578"/>
            <a:ext cx="597841" cy="579995"/>
          </a:xfrm>
          <a:prstGeom prst="rect">
            <a:avLst/>
          </a:prstGeom>
        </p:spPr>
      </p:pic>
      <p:pic>
        <p:nvPicPr>
          <p:cNvPr id="5" name="Picture 4" descr="DIAL-UAL_Logo_Black_A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6" y="6202079"/>
            <a:ext cx="1554407" cy="385493"/>
          </a:xfrm>
          <a:prstGeom prst="rect">
            <a:avLst/>
          </a:prstGeom>
        </p:spPr>
      </p:pic>
      <p:pic>
        <p:nvPicPr>
          <p:cNvPr id="6" name="Picture 5" descr="JISCLogoep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59" y="6087889"/>
            <a:ext cx="960177" cy="499684"/>
          </a:xfrm>
          <a:prstGeom prst="rect">
            <a:avLst/>
          </a:prstGeom>
        </p:spPr>
      </p:pic>
      <p:pic>
        <p:nvPicPr>
          <p:cNvPr id="9" name="Picture 8" descr="DRUPAL_UAL-ne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01" y="6043633"/>
            <a:ext cx="2973539" cy="54394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31780" y="2593184"/>
            <a:ext cx="8431815" cy="75516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Thank </a:t>
            </a:r>
            <a:r>
              <a:rPr lang="en-US" sz="2800" b="1" dirty="0" smtClean="0">
                <a:solidFill>
                  <a:srgbClr val="000000"/>
                </a:solidFill>
              </a:rPr>
              <a:t>You</a:t>
            </a:r>
          </a:p>
          <a:p>
            <a:r>
              <a:rPr lang="en-US" sz="2800" b="1" dirty="0" smtClean="0">
                <a:solidFill>
                  <a:srgbClr val="000000"/>
                </a:solidFill>
              </a:rPr>
              <a:t>Please contact: </a:t>
            </a:r>
            <a:r>
              <a:rPr lang="en-US" sz="2800" b="1" dirty="0" err="1" smtClean="0">
                <a:solidFill>
                  <a:srgbClr val="000000"/>
                </a:solidFill>
              </a:rPr>
              <a:t>c.follows@arts.ac.uk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endParaRPr lang="en-US" sz="2800" dirty="0"/>
          </a:p>
        </p:txBody>
      </p:sp>
      <p:pic>
        <p:nvPicPr>
          <p:cNvPr id="8" name="Picture 7" descr="by-s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45" y="6158119"/>
            <a:ext cx="1227444" cy="42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14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L logo-TransP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93" y="6007578"/>
            <a:ext cx="597841" cy="579995"/>
          </a:xfrm>
          <a:prstGeom prst="rect">
            <a:avLst/>
          </a:prstGeom>
        </p:spPr>
      </p:pic>
      <p:pic>
        <p:nvPicPr>
          <p:cNvPr id="5" name="Picture 4" descr="DIAL-UAL_Logo_Black_A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6" y="6202079"/>
            <a:ext cx="1554407" cy="385493"/>
          </a:xfrm>
          <a:prstGeom prst="rect">
            <a:avLst/>
          </a:prstGeom>
        </p:spPr>
      </p:pic>
      <p:pic>
        <p:nvPicPr>
          <p:cNvPr id="6" name="Picture 5" descr="JISCLogoep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59" y="6087889"/>
            <a:ext cx="960177" cy="499684"/>
          </a:xfrm>
          <a:prstGeom prst="rect">
            <a:avLst/>
          </a:prstGeom>
        </p:spPr>
      </p:pic>
      <p:pic>
        <p:nvPicPr>
          <p:cNvPr id="9" name="Picture 8" descr="DRUPAL_UAL-ne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01" y="6043633"/>
            <a:ext cx="2973539" cy="54394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14833" y="297491"/>
            <a:ext cx="8134356" cy="527472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What is </a:t>
            </a:r>
            <a:r>
              <a:rPr lang="en-US" b="1" dirty="0" smtClean="0">
                <a:solidFill>
                  <a:schemeClr val="tx1"/>
                </a:solidFill>
              </a:rPr>
              <a:t>Drupal?</a:t>
            </a:r>
          </a:p>
          <a:p>
            <a:endParaRPr lang="en-US" dirty="0"/>
          </a:p>
          <a:p>
            <a:pPr marL="457200" indent="-457200" algn="l">
              <a:buFont typeface="Arial"/>
              <a:buChar char="•"/>
            </a:pPr>
            <a:r>
              <a:rPr lang="en-US" sz="2400" dirty="0"/>
              <a:t>An open source CMF (content management framework) web environment/software (goes beyond a static basic website</a:t>
            </a:r>
            <a:r>
              <a:rPr lang="en-US" sz="2400" dirty="0" smtClean="0"/>
              <a:t>)</a:t>
            </a:r>
          </a:p>
          <a:p>
            <a:pPr marL="457200" indent="-457200" algn="l">
              <a:buFont typeface="Arial"/>
              <a:buChar char="•"/>
            </a:pPr>
            <a:endParaRPr lang="en-US" sz="2400" dirty="0"/>
          </a:p>
          <a:p>
            <a:pPr marL="457200" indent="-457200" algn="l">
              <a:buFont typeface="Arial"/>
              <a:buChar char="•"/>
            </a:pPr>
            <a:r>
              <a:rPr lang="en-US" sz="2400" dirty="0"/>
              <a:t>Free to download, use, repurpose and </a:t>
            </a:r>
            <a:r>
              <a:rPr lang="en-US" sz="2400" dirty="0" smtClean="0"/>
              <a:t>develop</a:t>
            </a:r>
          </a:p>
          <a:p>
            <a:pPr marL="457200" indent="-457200" algn="l">
              <a:buFont typeface="Arial"/>
              <a:buChar char="•"/>
            </a:pPr>
            <a:endParaRPr lang="en-US" sz="2400" dirty="0"/>
          </a:p>
          <a:p>
            <a:pPr marL="457200" indent="-457200" algn="l">
              <a:buFont typeface="Arial"/>
              <a:buChar char="•"/>
            </a:pPr>
            <a:r>
              <a:rPr lang="en-US" sz="2400" dirty="0"/>
              <a:t>Endlessly expandable web environment for building online communities and rich media sharing</a:t>
            </a:r>
          </a:p>
          <a:p>
            <a:endParaRPr lang="en-US" dirty="0"/>
          </a:p>
        </p:txBody>
      </p:sp>
      <p:pic>
        <p:nvPicPr>
          <p:cNvPr id="7" name="Picture 6" descr="by-s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45" y="6158119"/>
            <a:ext cx="1227444" cy="42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77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L logo-TransP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93" y="6007578"/>
            <a:ext cx="597841" cy="579995"/>
          </a:xfrm>
          <a:prstGeom prst="rect">
            <a:avLst/>
          </a:prstGeom>
        </p:spPr>
      </p:pic>
      <p:pic>
        <p:nvPicPr>
          <p:cNvPr id="5" name="Picture 4" descr="DIAL-UAL_Logo_Black_A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6" y="6202079"/>
            <a:ext cx="1554407" cy="385493"/>
          </a:xfrm>
          <a:prstGeom prst="rect">
            <a:avLst/>
          </a:prstGeom>
        </p:spPr>
      </p:pic>
      <p:pic>
        <p:nvPicPr>
          <p:cNvPr id="6" name="Picture 5" descr="JISCLogoep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59" y="6087889"/>
            <a:ext cx="960177" cy="499684"/>
          </a:xfrm>
          <a:prstGeom prst="rect">
            <a:avLst/>
          </a:prstGeom>
        </p:spPr>
      </p:pic>
      <p:pic>
        <p:nvPicPr>
          <p:cNvPr id="9" name="Picture 8" descr="DRUPAL_UAL-ne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01" y="6043633"/>
            <a:ext cx="2973539" cy="54394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14833" y="297491"/>
            <a:ext cx="8134356" cy="5274724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What is an open source software?</a:t>
            </a:r>
            <a:endParaRPr lang="en-US" dirty="0" smtClean="0">
              <a:solidFill>
                <a:srgbClr val="000000"/>
              </a:solidFill>
            </a:endParaRPr>
          </a:p>
          <a:p>
            <a:pPr algn="l"/>
            <a:endParaRPr lang="en-US" dirty="0" smtClean="0"/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/>
              <a:t>Drupal </a:t>
            </a:r>
            <a:r>
              <a:rPr lang="en-US" sz="2400" dirty="0"/>
              <a:t>is a sharing community, software released under a (</a:t>
            </a:r>
            <a:r>
              <a:rPr lang="en-US" sz="2400" dirty="0">
                <a:hlinkClick r:id="rId6"/>
              </a:rPr>
              <a:t>GNU General Public License</a:t>
            </a:r>
            <a:r>
              <a:rPr lang="en-US" sz="2400" dirty="0" smtClean="0"/>
              <a:t>)</a:t>
            </a:r>
          </a:p>
          <a:p>
            <a:pPr marL="342900" indent="-342900" algn="l">
              <a:buFont typeface="Arial"/>
              <a:buChar char="•"/>
            </a:pPr>
            <a:endParaRPr lang="en-US" sz="2400" dirty="0"/>
          </a:p>
          <a:p>
            <a:pPr marL="342900" indent="-342900" algn="l">
              <a:buFont typeface="Arial"/>
              <a:buChar char="•"/>
            </a:pPr>
            <a:r>
              <a:rPr lang="en-US" sz="2400" dirty="0"/>
              <a:t>Those that ‘take’ eventually also become part of that ‘giving’ sharing community and so the open source Drupal community grows from strength to strength.  </a:t>
            </a:r>
            <a:endParaRPr lang="en-US" sz="2400" dirty="0" smtClean="0"/>
          </a:p>
          <a:p>
            <a:pPr marL="342900" indent="-342900" algn="l">
              <a:buFont typeface="Arial"/>
              <a:buChar char="•"/>
            </a:pPr>
            <a:endParaRPr lang="en-US" sz="2400" dirty="0"/>
          </a:p>
          <a:p>
            <a:pPr marL="342900" indent="-342900" algn="l">
              <a:buFont typeface="Arial"/>
              <a:buChar char="•"/>
            </a:pPr>
            <a:r>
              <a:rPr lang="en-US" sz="2400" dirty="0"/>
              <a:t>You will need some Drupal training, support and experience… </a:t>
            </a:r>
            <a:endParaRPr lang="en-US" sz="2400" dirty="0" smtClean="0"/>
          </a:p>
          <a:p>
            <a:pPr algn="l"/>
            <a:endParaRPr lang="en-US" sz="2400" dirty="0"/>
          </a:p>
          <a:p>
            <a:pPr marL="342900" indent="-342900" algn="l">
              <a:buFont typeface="Arial"/>
              <a:buChar char="•"/>
            </a:pPr>
            <a:r>
              <a:rPr lang="en-US" sz="2400" dirty="0"/>
              <a:t>…. This is where Drupal UAL comes in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7" name="Picture 6" descr="by-s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45" y="6158119"/>
            <a:ext cx="1227444" cy="42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2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itehouse.png"/>
          <p:cNvPicPr>
            <a:picLocks noChangeAspect="1"/>
          </p:cNvPicPr>
          <p:nvPr/>
        </p:nvPicPr>
        <p:blipFill>
          <a:blip r:embed="rId2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84" y="2425472"/>
            <a:ext cx="4118601" cy="2994983"/>
          </a:xfrm>
          <a:prstGeom prst="rect">
            <a:avLst/>
          </a:prstGeom>
        </p:spPr>
      </p:pic>
      <p:pic>
        <p:nvPicPr>
          <p:cNvPr id="4" name="Picture 3" descr="DIAL logo-TransP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93" y="6007578"/>
            <a:ext cx="597841" cy="579995"/>
          </a:xfrm>
          <a:prstGeom prst="rect">
            <a:avLst/>
          </a:prstGeom>
        </p:spPr>
      </p:pic>
      <p:pic>
        <p:nvPicPr>
          <p:cNvPr id="5" name="Picture 4" descr="DIAL-UAL_Logo_Black_A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6" y="6202079"/>
            <a:ext cx="1554407" cy="385493"/>
          </a:xfrm>
          <a:prstGeom prst="rect">
            <a:avLst/>
          </a:prstGeom>
        </p:spPr>
      </p:pic>
      <p:pic>
        <p:nvPicPr>
          <p:cNvPr id="6" name="Picture 5" descr="JISCLogoep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59" y="6087889"/>
            <a:ext cx="960177" cy="499684"/>
          </a:xfrm>
          <a:prstGeom prst="rect">
            <a:avLst/>
          </a:prstGeom>
        </p:spPr>
      </p:pic>
      <p:pic>
        <p:nvPicPr>
          <p:cNvPr id="9" name="Picture 8" descr="DRUPAL_UAL-new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01" y="6043633"/>
            <a:ext cx="2973539" cy="54394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14833" y="297491"/>
            <a:ext cx="8134356" cy="5274724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Who uses Drupal?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 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Used as a </a:t>
            </a:r>
            <a:r>
              <a:rPr lang="en-US" dirty="0">
                <a:hlinkClick r:id="rId7"/>
              </a:rPr>
              <a:t>back-end</a:t>
            </a:r>
            <a:r>
              <a:rPr lang="en-US" dirty="0"/>
              <a:t> system for at least 2.1% of all </a:t>
            </a:r>
            <a:r>
              <a:rPr lang="en-US" dirty="0">
                <a:hlinkClick r:id="rId8"/>
              </a:rPr>
              <a:t>websites</a:t>
            </a:r>
            <a:r>
              <a:rPr lang="en-US" dirty="0"/>
              <a:t> </a:t>
            </a:r>
            <a:r>
              <a:rPr lang="en-US" dirty="0" smtClean="0"/>
              <a:t>worldwide </a:t>
            </a:r>
            <a:r>
              <a:rPr lang="en-US" dirty="0"/>
              <a:t>(Ref Wikipedia</a:t>
            </a:r>
            <a:r>
              <a:rPr lang="en-US" dirty="0" smtClean="0"/>
              <a:t>)</a:t>
            </a:r>
          </a:p>
          <a:p>
            <a:pPr algn="l"/>
            <a:r>
              <a:rPr lang="en-US" dirty="0" smtClean="0"/>
              <a:t> </a:t>
            </a:r>
            <a:endParaRPr lang="en-US" dirty="0"/>
          </a:p>
          <a:p>
            <a:pPr marL="457200" indent="-457200" algn="l">
              <a:buFont typeface="Arial"/>
              <a:buChar char="•"/>
            </a:pPr>
            <a:r>
              <a:rPr lang="en-US" dirty="0">
                <a:hlinkClick r:id="rId9"/>
              </a:rPr>
              <a:t>whitehouse.gov</a:t>
            </a:r>
            <a:r>
              <a:rPr lang="en-US" dirty="0"/>
              <a:t> </a:t>
            </a:r>
            <a:endParaRPr lang="en-US" dirty="0" smtClean="0"/>
          </a:p>
          <a:p>
            <a:pPr algn="l"/>
            <a:endParaRPr lang="en-US" dirty="0"/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hlinkClick r:id="rId10"/>
              </a:rPr>
              <a:t>data.gov.uk</a:t>
            </a:r>
            <a:endParaRPr lang="en-US" dirty="0" smtClean="0"/>
          </a:p>
          <a:p>
            <a:pPr algn="l"/>
            <a:endParaRPr lang="en-US" dirty="0"/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Knowledge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management</a:t>
            </a:r>
          </a:p>
        </p:txBody>
      </p:sp>
      <p:pic>
        <p:nvPicPr>
          <p:cNvPr id="8" name="Picture 7" descr="by-s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45" y="6158119"/>
            <a:ext cx="1227444" cy="42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75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L logo-TransP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93" y="6007578"/>
            <a:ext cx="597841" cy="579995"/>
          </a:xfrm>
          <a:prstGeom prst="rect">
            <a:avLst/>
          </a:prstGeom>
        </p:spPr>
      </p:pic>
      <p:pic>
        <p:nvPicPr>
          <p:cNvPr id="5" name="Picture 4" descr="DIAL-UAL_Logo_Black_A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6" y="6202079"/>
            <a:ext cx="1554407" cy="385493"/>
          </a:xfrm>
          <a:prstGeom prst="rect">
            <a:avLst/>
          </a:prstGeom>
        </p:spPr>
      </p:pic>
      <p:pic>
        <p:nvPicPr>
          <p:cNvPr id="6" name="Picture 5" descr="JISCLogoep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59" y="6087889"/>
            <a:ext cx="960177" cy="499684"/>
          </a:xfrm>
          <a:prstGeom prst="rect">
            <a:avLst/>
          </a:prstGeom>
        </p:spPr>
      </p:pic>
      <p:pic>
        <p:nvPicPr>
          <p:cNvPr id="9" name="Picture 8" descr="DRUPAL_UAL-ne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01" y="6043633"/>
            <a:ext cx="2973539" cy="54394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14833" y="297491"/>
            <a:ext cx="8134356" cy="2482895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Who uses </a:t>
            </a:r>
            <a:r>
              <a:rPr lang="en-US" b="1" dirty="0" smtClean="0">
                <a:solidFill>
                  <a:schemeClr val="tx1"/>
                </a:solidFill>
              </a:rPr>
              <a:t>Drupal at UAL?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dirty="0"/>
              <a:t> </a:t>
            </a:r>
          </a:p>
          <a:p>
            <a:r>
              <a:rPr lang="en-US" u="sng" dirty="0" smtClean="0">
                <a:hlinkClick r:id="rId6"/>
              </a:rPr>
              <a:t>http</a:t>
            </a:r>
            <a:r>
              <a:rPr lang="en-US" u="sng" dirty="0">
                <a:hlinkClick r:id="rId6"/>
              </a:rPr>
              <a:t>://</a:t>
            </a:r>
            <a:r>
              <a:rPr lang="en-US" u="sng" dirty="0" smtClean="0">
                <a:hlinkClick r:id="rId6"/>
              </a:rPr>
              <a:t>process.arts.ac.uk</a:t>
            </a:r>
            <a:endParaRPr lang="en-US" u="sng" dirty="0" smtClean="0"/>
          </a:p>
          <a:p>
            <a:r>
              <a:rPr lang="en-US" u="sng" dirty="0">
                <a:hlinkClick r:id="rId7"/>
              </a:rPr>
              <a:t>http://</a:t>
            </a:r>
            <a:r>
              <a:rPr lang="en-US" u="sng" dirty="0" smtClean="0">
                <a:hlinkClick r:id="rId7"/>
              </a:rPr>
              <a:t>commonplace.arts.ac.uk</a:t>
            </a:r>
            <a:endParaRPr lang="en-US" dirty="0"/>
          </a:p>
          <a:p>
            <a:r>
              <a:rPr lang="en-US" u="sng" dirty="0">
                <a:hlinkClick r:id="rId8"/>
              </a:rPr>
              <a:t>http://</a:t>
            </a:r>
            <a:r>
              <a:rPr lang="en-US" u="sng" dirty="0" smtClean="0">
                <a:hlinkClick r:id="rId8"/>
              </a:rPr>
              <a:t>conflictandmedia.arts.ac.uk</a:t>
            </a:r>
            <a:endParaRPr lang="en-US" u="sng" dirty="0" smtClean="0"/>
          </a:p>
          <a:p>
            <a:r>
              <a:rPr lang="en-US" u="sng" dirty="0" smtClean="0"/>
              <a:t>… and many more!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 descr="by-s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45" y="6158119"/>
            <a:ext cx="1227444" cy="429453"/>
          </a:xfrm>
          <a:prstGeom prst="rect">
            <a:avLst/>
          </a:prstGeom>
        </p:spPr>
      </p:pic>
      <p:pic>
        <p:nvPicPr>
          <p:cNvPr id="7" name="Picture 6" descr="Screen Shot 2013-09-13 at 15.20.4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068" y="3258985"/>
            <a:ext cx="2992582" cy="2125766"/>
          </a:xfrm>
          <a:prstGeom prst="rect">
            <a:avLst/>
          </a:prstGeom>
        </p:spPr>
      </p:pic>
      <p:pic>
        <p:nvPicPr>
          <p:cNvPr id="10" name="Picture 9" descr="process arts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8" y="3270799"/>
            <a:ext cx="2664963" cy="2204280"/>
          </a:xfrm>
          <a:prstGeom prst="rect">
            <a:avLst/>
          </a:prstGeom>
        </p:spPr>
      </p:pic>
      <p:pic>
        <p:nvPicPr>
          <p:cNvPr id="12" name="Picture 11" descr="na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159" y="3339451"/>
            <a:ext cx="2873182" cy="221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47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L logo-TransP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93" y="6007578"/>
            <a:ext cx="597841" cy="579995"/>
          </a:xfrm>
          <a:prstGeom prst="rect">
            <a:avLst/>
          </a:prstGeom>
        </p:spPr>
      </p:pic>
      <p:pic>
        <p:nvPicPr>
          <p:cNvPr id="5" name="Picture 4" descr="DIAL-UAL_Logo_Black_A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6" y="6202079"/>
            <a:ext cx="1554407" cy="385493"/>
          </a:xfrm>
          <a:prstGeom prst="rect">
            <a:avLst/>
          </a:prstGeom>
        </p:spPr>
      </p:pic>
      <p:pic>
        <p:nvPicPr>
          <p:cNvPr id="6" name="Picture 5" descr="JISCLogoep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59" y="6087889"/>
            <a:ext cx="960177" cy="499684"/>
          </a:xfrm>
          <a:prstGeom prst="rect">
            <a:avLst/>
          </a:prstGeom>
        </p:spPr>
      </p:pic>
      <p:pic>
        <p:nvPicPr>
          <p:cNvPr id="9" name="Picture 8" descr="DRUPAL_UAL-ne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01" y="6043633"/>
            <a:ext cx="2973539" cy="54394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14833" y="297491"/>
            <a:ext cx="8134356" cy="521751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Why Drupal?</a:t>
            </a:r>
            <a:r>
              <a:rPr lang="en-US" dirty="0" smtClean="0"/>
              <a:t> </a:t>
            </a:r>
          </a:p>
          <a:p>
            <a:r>
              <a:rPr lang="en-US" dirty="0"/>
              <a:t> </a:t>
            </a:r>
          </a:p>
          <a:p>
            <a:pPr marL="457200" indent="-457200" algn="l">
              <a:buFont typeface="Arial"/>
              <a:buChar char="•"/>
            </a:pPr>
            <a:r>
              <a:rPr lang="en-US" sz="2600" dirty="0"/>
              <a:t>Build expandable and dynamic web environments </a:t>
            </a:r>
          </a:p>
          <a:p>
            <a:pPr marL="457200" indent="-457200" algn="l">
              <a:buFont typeface="Arial"/>
              <a:buChar char="•"/>
            </a:pPr>
            <a:r>
              <a:rPr lang="en-US" sz="2600" dirty="0"/>
              <a:t>Build large online communities </a:t>
            </a:r>
            <a:r>
              <a:rPr lang="en-US" sz="2600" dirty="0" smtClean="0"/>
              <a:t>(of practice) </a:t>
            </a:r>
            <a:endParaRPr lang="en-US" sz="2600" dirty="0"/>
          </a:p>
          <a:p>
            <a:pPr marL="457200" indent="-457200" algn="l">
              <a:buFont typeface="Arial"/>
              <a:buChar char="•"/>
            </a:pPr>
            <a:r>
              <a:rPr lang="en-US" sz="2600" dirty="0" smtClean="0"/>
              <a:t>Manage/showcase </a:t>
            </a:r>
            <a:r>
              <a:rPr lang="en-US" sz="2600" dirty="0"/>
              <a:t>large amounts of rich media content</a:t>
            </a:r>
          </a:p>
          <a:p>
            <a:pPr marL="457200" indent="-457200" algn="l">
              <a:buFont typeface="Arial"/>
              <a:buChar char="•"/>
            </a:pPr>
            <a:r>
              <a:rPr lang="en-US" sz="2600" dirty="0"/>
              <a:t>Be part of a huge global development community</a:t>
            </a:r>
          </a:p>
          <a:p>
            <a:pPr marL="457200" indent="-457200" algn="l">
              <a:buFont typeface="Arial"/>
              <a:buChar char="•"/>
            </a:pPr>
            <a:r>
              <a:rPr lang="en-US" sz="2600" dirty="0"/>
              <a:t>Benefit from new and up-to-</a:t>
            </a:r>
            <a:r>
              <a:rPr lang="en-US" sz="2600" dirty="0" smtClean="0"/>
              <a:t>date web2.0 </a:t>
            </a:r>
            <a:r>
              <a:rPr lang="en-US" sz="2600" dirty="0"/>
              <a:t>functionality</a:t>
            </a:r>
          </a:p>
          <a:p>
            <a:pPr marL="457200" indent="-457200" algn="l">
              <a:buFont typeface="Arial"/>
              <a:buChar char="•"/>
            </a:pPr>
            <a:r>
              <a:rPr lang="en-US" sz="2600" dirty="0" smtClean="0"/>
              <a:t>Possible creative career </a:t>
            </a:r>
            <a:r>
              <a:rPr lang="en-US" sz="2600" dirty="0"/>
              <a:t>opportunities: Huge shortage of Drupal developers as demand is rising</a:t>
            </a:r>
          </a:p>
          <a:p>
            <a:pPr marL="457200" indent="-457200" algn="l">
              <a:buFont typeface="Arial"/>
              <a:buChar char="•"/>
            </a:pPr>
            <a:r>
              <a:rPr lang="en-US" sz="2600" dirty="0"/>
              <a:t>It’s free </a:t>
            </a:r>
          </a:p>
          <a:p>
            <a:endParaRPr lang="en-US" dirty="0"/>
          </a:p>
        </p:txBody>
      </p:sp>
      <p:pic>
        <p:nvPicPr>
          <p:cNvPr id="8" name="Picture 7" descr="by-s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45" y="6158119"/>
            <a:ext cx="1227444" cy="42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52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L logo-TransP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93" y="6007578"/>
            <a:ext cx="597841" cy="579995"/>
          </a:xfrm>
          <a:prstGeom prst="rect">
            <a:avLst/>
          </a:prstGeom>
        </p:spPr>
      </p:pic>
      <p:pic>
        <p:nvPicPr>
          <p:cNvPr id="5" name="Picture 4" descr="DIAL-UAL_Logo_Black_A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6" y="6202079"/>
            <a:ext cx="1554407" cy="385493"/>
          </a:xfrm>
          <a:prstGeom prst="rect">
            <a:avLst/>
          </a:prstGeom>
        </p:spPr>
      </p:pic>
      <p:pic>
        <p:nvPicPr>
          <p:cNvPr id="6" name="Picture 5" descr="JISCLogoep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59" y="6087889"/>
            <a:ext cx="960177" cy="499684"/>
          </a:xfrm>
          <a:prstGeom prst="rect">
            <a:avLst/>
          </a:prstGeom>
        </p:spPr>
      </p:pic>
      <p:pic>
        <p:nvPicPr>
          <p:cNvPr id="9" name="Picture 8" descr="DRUPAL_UAL-ne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01" y="6043633"/>
            <a:ext cx="2973539" cy="54394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00183" y="1316187"/>
            <a:ext cx="4523926" cy="353290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 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/>
              <a:t>We formed a starter group of UAL staff and students </a:t>
            </a:r>
          </a:p>
          <a:p>
            <a:pPr marL="457200" indent="-457200" algn="l">
              <a:buFont typeface="Arial"/>
              <a:buChar char="•"/>
            </a:pPr>
            <a:endParaRPr lang="en-US" sz="2800" dirty="0"/>
          </a:p>
          <a:p>
            <a:pPr marL="457200" lvl="0" indent="-457200" algn="l">
              <a:buFont typeface="Arial"/>
              <a:buChar char="•"/>
            </a:pPr>
            <a:r>
              <a:rPr lang="en-US" sz="2800" dirty="0"/>
              <a:t>The core team </a:t>
            </a:r>
            <a:r>
              <a:rPr lang="en-US" sz="2800" dirty="0" smtClean="0"/>
              <a:t>of existing UAL developers included:</a:t>
            </a:r>
          </a:p>
          <a:p>
            <a:pPr marL="914400" lvl="1" indent="-457200" algn="l">
              <a:buFont typeface="Wingdings" charset="2"/>
              <a:buChar char="Ø"/>
            </a:pPr>
            <a:r>
              <a:rPr lang="en-US" dirty="0" smtClean="0">
                <a:hlinkClick r:id="rId6"/>
              </a:rPr>
              <a:t>Chris </a:t>
            </a:r>
            <a:r>
              <a:rPr lang="en-US" dirty="0">
                <a:hlinkClick r:id="rId6"/>
              </a:rPr>
              <a:t>Follows</a:t>
            </a:r>
            <a:r>
              <a:rPr lang="en-US" dirty="0"/>
              <a:t> (DIAL project manager</a:t>
            </a:r>
            <a:r>
              <a:rPr lang="en-US" dirty="0" smtClean="0"/>
              <a:t>)</a:t>
            </a:r>
          </a:p>
          <a:p>
            <a:pPr marL="914400" lvl="1" indent="-457200" algn="l">
              <a:buFont typeface="Wingdings" charset="2"/>
              <a:buChar char="Ø"/>
            </a:pPr>
            <a:r>
              <a:rPr lang="en-US" dirty="0" smtClean="0">
                <a:hlinkClick r:id="rId7"/>
              </a:rPr>
              <a:t>Grzesiek </a:t>
            </a:r>
            <a:r>
              <a:rPr lang="en-US" dirty="0">
                <a:hlinkClick r:id="rId7"/>
              </a:rPr>
              <a:t>Sedek</a:t>
            </a:r>
            <a:r>
              <a:rPr lang="en-US" dirty="0"/>
              <a:t> (Specialist technician at CCW</a:t>
            </a:r>
            <a:r>
              <a:rPr lang="en-US" dirty="0" smtClean="0"/>
              <a:t>)</a:t>
            </a:r>
          </a:p>
          <a:p>
            <a:pPr marL="914400" lvl="1" indent="-457200" algn="l">
              <a:buFont typeface="Wingdings" charset="2"/>
              <a:buChar char="Ø"/>
            </a:pPr>
            <a:r>
              <a:rPr lang="en-US" dirty="0" smtClean="0">
                <a:hlinkClick r:id="rId8"/>
              </a:rPr>
              <a:t>Michele </a:t>
            </a:r>
            <a:r>
              <a:rPr lang="en-US" dirty="0">
                <a:hlinkClick r:id="rId8"/>
              </a:rPr>
              <a:t>Durante</a:t>
            </a:r>
            <a:r>
              <a:rPr lang="en-US" dirty="0"/>
              <a:t> </a:t>
            </a:r>
            <a:r>
              <a:rPr lang="en-US" dirty="0" smtClean="0"/>
              <a:t>(3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/>
              <a:t>year students at </a:t>
            </a:r>
            <a:r>
              <a:rPr lang="en-US" dirty="0" smtClean="0"/>
              <a:t>WCA 2013)</a:t>
            </a:r>
            <a:endParaRPr lang="en-US" dirty="0"/>
          </a:p>
          <a:p>
            <a:pPr algn="l"/>
            <a:endParaRPr lang="en-US" sz="2800" dirty="0"/>
          </a:p>
        </p:txBody>
      </p:sp>
      <p:pic>
        <p:nvPicPr>
          <p:cNvPr id="8" name="Picture 7" descr="by-s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45" y="6158119"/>
            <a:ext cx="1227444" cy="429453"/>
          </a:xfrm>
          <a:prstGeom prst="rect">
            <a:avLst/>
          </a:prstGeom>
        </p:spPr>
      </p:pic>
      <p:sp>
        <p:nvSpPr>
          <p:cNvPr id="10" name="Subtitle 1"/>
          <p:cNvSpPr txBox="1">
            <a:spLocks/>
          </p:cNvSpPr>
          <p:nvPr/>
        </p:nvSpPr>
        <p:spPr>
          <a:xfrm>
            <a:off x="514833" y="149714"/>
            <a:ext cx="8134356" cy="1166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</a:rPr>
              <a:t>What we did?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Getting started, Core Team Building: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1" name="Subtitle 1"/>
          <p:cNvSpPr txBox="1">
            <a:spLocks/>
          </p:cNvSpPr>
          <p:nvPr/>
        </p:nvSpPr>
        <p:spPr>
          <a:xfrm>
            <a:off x="466759" y="4929909"/>
            <a:ext cx="8444440" cy="769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smtClean="0"/>
              <a:t>The team arranged to meet regularly as often as possible on Friday mornings mainly at WCA but also at CCAD to plan the project.</a:t>
            </a:r>
            <a:endParaRPr lang="en-US" sz="2000" dirty="0"/>
          </a:p>
        </p:txBody>
      </p:sp>
      <p:pic>
        <p:nvPicPr>
          <p:cNvPr id="7" name="Picture 6" descr="IMG_2104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421" y="1731818"/>
            <a:ext cx="3971636" cy="297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49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L logo-TransP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93" y="6007578"/>
            <a:ext cx="597841" cy="579995"/>
          </a:xfrm>
          <a:prstGeom prst="rect">
            <a:avLst/>
          </a:prstGeom>
        </p:spPr>
      </p:pic>
      <p:pic>
        <p:nvPicPr>
          <p:cNvPr id="5" name="Picture 4" descr="DIAL-UAL_Logo_Black_A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6" y="6202079"/>
            <a:ext cx="1554407" cy="385493"/>
          </a:xfrm>
          <a:prstGeom prst="rect">
            <a:avLst/>
          </a:prstGeom>
        </p:spPr>
      </p:pic>
      <p:pic>
        <p:nvPicPr>
          <p:cNvPr id="6" name="Picture 5" descr="JISCLogoep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59" y="6087889"/>
            <a:ext cx="960177" cy="499684"/>
          </a:xfrm>
          <a:prstGeom prst="rect">
            <a:avLst/>
          </a:prstGeom>
        </p:spPr>
      </p:pic>
      <p:pic>
        <p:nvPicPr>
          <p:cNvPr id="9" name="Picture 8" descr="DRUPAL_UAL-ne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01" y="6043633"/>
            <a:ext cx="2973539" cy="54394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31780" y="161637"/>
            <a:ext cx="8431815" cy="854363"/>
          </a:xfrm>
        </p:spPr>
        <p:txBody>
          <a:bodyPr>
            <a:normAutofit fontScale="40000" lnSpcReduction="20000"/>
          </a:bodyPr>
          <a:lstStyle/>
          <a:p>
            <a:r>
              <a:rPr lang="en-US" sz="5100" b="1" dirty="0">
                <a:solidFill>
                  <a:srgbClr val="000000"/>
                </a:solidFill>
              </a:rPr>
              <a:t>What we did? </a:t>
            </a:r>
            <a:endParaRPr lang="en-US" sz="5100" b="1" dirty="0" smtClean="0">
              <a:solidFill>
                <a:srgbClr val="000000"/>
              </a:solidFill>
            </a:endParaRPr>
          </a:p>
          <a:p>
            <a:r>
              <a:rPr lang="en-US" sz="5100" b="1" dirty="0" smtClean="0">
                <a:solidFill>
                  <a:srgbClr val="000000"/>
                </a:solidFill>
              </a:rPr>
              <a:t>Getting </a:t>
            </a:r>
            <a:r>
              <a:rPr lang="en-US" sz="5100" b="1" dirty="0">
                <a:solidFill>
                  <a:srgbClr val="000000"/>
                </a:solidFill>
              </a:rPr>
              <a:t>started, Project communication:</a:t>
            </a:r>
          </a:p>
          <a:p>
            <a:r>
              <a:rPr lang="en-US" sz="2800" dirty="0"/>
              <a:t> </a:t>
            </a:r>
          </a:p>
        </p:txBody>
      </p:sp>
      <p:pic>
        <p:nvPicPr>
          <p:cNvPr id="8" name="Picture 7" descr="by-s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45" y="6158119"/>
            <a:ext cx="1227444" cy="429453"/>
          </a:xfrm>
          <a:prstGeom prst="rect">
            <a:avLst/>
          </a:prstGeom>
        </p:spPr>
      </p:pic>
      <p:pic>
        <p:nvPicPr>
          <p:cNvPr id="7" name="Picture 6" descr="Screen Shot 2013-09-13 at 16.40.3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20" y="1135883"/>
            <a:ext cx="5599158" cy="4532935"/>
          </a:xfrm>
          <a:prstGeom prst="rect">
            <a:avLst/>
          </a:prstGeom>
        </p:spPr>
      </p:pic>
      <p:sp>
        <p:nvSpPr>
          <p:cNvPr id="10" name="Subtitle 1"/>
          <p:cNvSpPr txBox="1">
            <a:spLocks/>
          </p:cNvSpPr>
          <p:nvPr/>
        </p:nvSpPr>
        <p:spPr>
          <a:xfrm>
            <a:off x="331780" y="1124338"/>
            <a:ext cx="2727765" cy="488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/>
              <a:t> We set up on an online space on process.arts to cluster content and resources, communicate our project and to encourage debate and participation from a wider audience.</a:t>
            </a:r>
          </a:p>
          <a:p>
            <a:pPr marL="457200" indent="-457200" algn="l">
              <a:buFont typeface="Arial"/>
              <a:buChar char="•"/>
            </a:pPr>
            <a:endParaRPr lang="en-US" sz="1600" dirty="0" smtClean="0"/>
          </a:p>
          <a:p>
            <a:pPr algn="l"/>
            <a:r>
              <a:rPr lang="en-US" sz="1600" b="1" dirty="0" smtClean="0"/>
              <a:t>Resources </a:t>
            </a:r>
            <a:r>
              <a:rPr lang="en-US" sz="1600" dirty="0" smtClean="0"/>
              <a:t>- </a:t>
            </a:r>
            <a:r>
              <a:rPr lang="en-US" sz="1600" dirty="0" smtClean="0">
                <a:hlinkClick r:id="rId8"/>
              </a:rPr>
              <a:t>http://process.arts.ac.uk/category/project-groups/drupal-ual</a:t>
            </a:r>
            <a:endParaRPr lang="en-US" sz="1600" dirty="0" smtClean="0"/>
          </a:p>
          <a:p>
            <a:pPr marL="457200" indent="-457200" algn="l">
              <a:buFont typeface="Arial"/>
              <a:buChar char="•"/>
            </a:pPr>
            <a:endParaRPr lang="en-US" sz="1600" dirty="0" smtClean="0"/>
          </a:p>
          <a:p>
            <a:pPr algn="l"/>
            <a:r>
              <a:rPr lang="en-US" sz="1600" b="1" dirty="0" smtClean="0"/>
              <a:t>Forum</a:t>
            </a:r>
            <a:r>
              <a:rPr lang="en-US" sz="1600" dirty="0" smtClean="0"/>
              <a:t> - </a:t>
            </a:r>
            <a:r>
              <a:rPr lang="en-US" sz="1600" dirty="0" smtClean="0">
                <a:hlinkClick r:id="rId9"/>
              </a:rPr>
              <a:t>http://process.arts.ac.uk/forum/2110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02363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476</Words>
  <Application>Microsoft Macintosh PowerPoint</Application>
  <PresentationFormat>On-screen Show (4:3)</PresentationFormat>
  <Paragraphs>135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the Arts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Authorised User</dc:creator>
  <cp:lastModifiedBy>Authorised User</cp:lastModifiedBy>
  <cp:revision>119</cp:revision>
  <dcterms:created xsi:type="dcterms:W3CDTF">2013-09-13T13:07:56Z</dcterms:created>
  <dcterms:modified xsi:type="dcterms:W3CDTF">2013-09-13T16:13:53Z</dcterms:modified>
</cp:coreProperties>
</file>